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20"/>
  </p:notesMasterIdLst>
  <p:handoutMasterIdLst>
    <p:handoutMasterId r:id="rId21"/>
  </p:handoutMasterIdLst>
  <p:sldIdLst>
    <p:sldId id="256" r:id="rId5"/>
    <p:sldId id="711" r:id="rId6"/>
    <p:sldId id="713" r:id="rId7"/>
    <p:sldId id="712" r:id="rId8"/>
    <p:sldId id="715" r:id="rId9"/>
    <p:sldId id="716" r:id="rId10"/>
    <p:sldId id="714" r:id="rId11"/>
    <p:sldId id="486" r:id="rId12"/>
    <p:sldId id="488" r:id="rId13"/>
    <p:sldId id="755" r:id="rId14"/>
    <p:sldId id="756" r:id="rId15"/>
    <p:sldId id="757" r:id="rId16"/>
    <p:sldId id="758" r:id="rId17"/>
    <p:sldId id="759" r:id="rId18"/>
    <p:sldId id="754" r:id="rId19"/>
  </p:sldIdLst>
  <p:sldSz cx="9144000" cy="6858000" type="screen4x3"/>
  <p:notesSz cx="9928225" cy="6797675"/>
  <p:custDataLst>
    <p:tags r:id="rId22"/>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8B8B"/>
    <a:srgbClr val="DE0000"/>
    <a:srgbClr val="B2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79" autoAdjust="0"/>
    <p:restoredTop sz="94646" autoAdjust="0"/>
  </p:normalViewPr>
  <p:slideViewPr>
    <p:cSldViewPr>
      <p:cViewPr varScale="1">
        <p:scale>
          <a:sx n="74" d="100"/>
          <a:sy n="74" d="100"/>
        </p:scale>
        <p:origin x="1524" y="72"/>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10/08/2018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8/10/2018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2177238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7537970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18338332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42723896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14</a:t>
            </a:fld>
            <a:endParaRPr lang="en-GB" dirty="0"/>
          </a:p>
        </p:txBody>
      </p:sp>
    </p:spTree>
    <p:extLst>
      <p:ext uri="{BB962C8B-B14F-4D97-AF65-F5344CB8AC3E}">
        <p14:creationId xmlns:p14="http://schemas.microsoft.com/office/powerpoint/2010/main" val="12015141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15</a:t>
            </a:fld>
            <a:endParaRPr lang="en-GB" dirty="0"/>
          </a:p>
        </p:txBody>
      </p:sp>
    </p:spTree>
    <p:extLst>
      <p:ext uri="{BB962C8B-B14F-4D97-AF65-F5344CB8AC3E}">
        <p14:creationId xmlns:p14="http://schemas.microsoft.com/office/powerpoint/2010/main" val="1474308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2945766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2174854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708389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1172286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1350804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1932047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14692896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 Target="../slides/slide10.xml"/><Relationship Id="rId7" Type="http://schemas.openxmlformats.org/officeDocument/2006/relationships/slide" Target="../slides/slide13.xml"/><Relationship Id="rId2"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2.xml"/><Relationship Id="rId5" Type="http://schemas.openxmlformats.org/officeDocument/2006/relationships/slide" Target="../slides/slide11.xml"/><Relationship Id="rId4" Type="http://schemas.openxmlformats.org/officeDocument/2006/relationships/slide" Target="../slides/slide14.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www.google.co.uk/url?sa=i&amp;rct=j&amp;q=ocr+nationals+in+ict+level+02+logo&amp;source=images&amp;cd=&amp;docid=V5m_yCYP-aE2_M&amp;tbnid=DTQOd6LrYrDCGM:&amp;ved=0CAUQjRw&amp;url=http://decv.co.uk/courses/test/&amp;ei=zegkUtL5EcaR0AX1yoCoCA&amp;bvm=bv.51495398,d.d2k&amp;psig=AFQjCNE5H51wUL1lgYhDZQ2VHp_BrKAYtA&amp;ust=1378236999184474" TargetMode="External"/><Relationship Id="rId2" Type="http://schemas.openxmlformats.org/officeDocument/2006/relationships/slide" Target="../slides/slide8.xml"/><Relationship Id="rId1" Type="http://schemas.openxmlformats.org/officeDocument/2006/relationships/slideMaster" Target="../slideMasters/slideMaster1.xml"/><Relationship Id="rId4" Type="http://schemas.openxmlformats.org/officeDocument/2006/relationships/image" Target="../media/image2.gi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Title 6"/>
          <p:cNvSpPr>
            <a:spLocks noGrp="1"/>
          </p:cNvSpPr>
          <p:nvPr>
            <p:ph type="title"/>
          </p:nvPr>
        </p:nvSpPr>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latin typeface="Calibri" pitchFamily="34" charset="0"/>
                <a:cs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latin typeface="Calibri" pitchFamily="34" charset="0"/>
              <a:cs typeface="Calibri" pitchFamily="34" charset="0"/>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sp>
        <p:nvSpPr>
          <p:cNvPr id="14" name="Round Same Side Corner Rectangle 13">
            <a:hlinkClick r:id="rId2" action="ppaction://hlinksldjump"/>
          </p:cNvPr>
          <p:cNvSpPr/>
          <p:nvPr userDrawn="1"/>
        </p:nvSpPr>
        <p:spPr>
          <a:xfrm>
            <a:off x="5796136" y="620688"/>
            <a:ext cx="797170"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Task</a:t>
            </a:r>
            <a:r>
              <a:rPr lang="en-GB" sz="1200" b="1" baseline="0" dirty="0" smtClean="0">
                <a:latin typeface="Arial" panose="020B0604020202020204" pitchFamily="34" charset="0"/>
                <a:cs typeface="Arial" panose="020B0604020202020204" pitchFamily="34" charset="0"/>
              </a:rPr>
              <a:t> List</a:t>
            </a:r>
            <a:endParaRPr lang="en-GB" sz="20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217476" y="620688"/>
            <a:ext cx="105078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P4.1 – Task 1</a:t>
            </a:r>
            <a:endParaRPr lang="en-GB" sz="1200" b="1" dirty="0">
              <a:latin typeface="Arial" panose="020B0604020202020204" pitchFamily="34" charset="0"/>
              <a:cs typeface="Arial" panose="020B0604020202020204" pitchFamily="34" charset="0"/>
            </a:endParaRPr>
          </a:p>
        </p:txBody>
      </p:sp>
      <p:sp>
        <p:nvSpPr>
          <p:cNvPr id="16" name="Round Same Side Corner Rectangle 15">
            <a:hlinkClick r:id="rId4" action="ppaction://hlinksldjump"/>
          </p:cNvPr>
          <p:cNvSpPr/>
          <p:nvPr userDrawn="1"/>
        </p:nvSpPr>
        <p:spPr>
          <a:xfrm>
            <a:off x="4673296" y="620688"/>
            <a:ext cx="1059672" cy="357190"/>
          </a:xfrm>
          <a:prstGeom prst="round2SameRect">
            <a:avLst/>
          </a:prstGeom>
          <a:gradFill>
            <a:gsLst>
              <a:gs pos="0">
                <a:srgbClr val="C00000"/>
              </a:gs>
              <a:gs pos="50000">
                <a:srgbClr val="DE0000"/>
              </a:gs>
              <a:gs pos="70000">
                <a:srgbClr val="FF0000"/>
              </a:gs>
              <a:gs pos="100000">
                <a:srgbClr val="FF8B8B"/>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solidFill>
                  <a:schemeClr val="bg1"/>
                </a:solidFill>
                <a:latin typeface="Arial" panose="020B0604020202020204" pitchFamily="34" charset="0"/>
                <a:cs typeface="Arial" panose="020B0604020202020204" pitchFamily="34" charset="0"/>
              </a:rPr>
              <a:t>M3.1 – Task 5</a:t>
            </a:r>
            <a:endParaRPr lang="en-GB" sz="1200" b="1" dirty="0">
              <a:solidFill>
                <a:schemeClr val="bg1"/>
              </a:solidFill>
              <a:latin typeface="Arial" panose="020B0604020202020204" pitchFamily="34" charset="0"/>
              <a:cs typeface="Arial" panose="020B0604020202020204" pitchFamily="34" charset="0"/>
            </a:endParaRPr>
          </a:p>
        </p:txBody>
      </p:sp>
      <p:sp>
        <p:nvSpPr>
          <p:cNvPr id="22" name="Round Same Side Corner Rectangle 21">
            <a:hlinkClick r:id="rId5" action="ppaction://hlinksldjump"/>
          </p:cNvPr>
          <p:cNvSpPr/>
          <p:nvPr userDrawn="1"/>
        </p:nvSpPr>
        <p:spPr>
          <a:xfrm>
            <a:off x="1331431" y="620688"/>
            <a:ext cx="105078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P4.2</a:t>
            </a:r>
            <a:r>
              <a:rPr lang="en-GB" sz="1200" b="1" baseline="0" dirty="0" smtClean="0">
                <a:latin typeface="Arial" panose="020B0604020202020204" pitchFamily="34" charset="0"/>
                <a:cs typeface="Arial" panose="020B0604020202020204" pitchFamily="34" charset="0"/>
              </a:rPr>
              <a:t> – Task 2</a:t>
            </a:r>
            <a:endParaRPr lang="en-GB" sz="1200" b="1" dirty="0">
              <a:latin typeface="Arial" panose="020B0604020202020204" pitchFamily="34" charset="0"/>
              <a:cs typeface="Arial" panose="020B0604020202020204" pitchFamily="34" charset="0"/>
            </a:endParaRPr>
          </a:p>
        </p:txBody>
      </p:sp>
      <p:sp>
        <p:nvSpPr>
          <p:cNvPr id="23" name="Round Same Side Corner Rectangle 22">
            <a:hlinkClick r:id="rId6" action="ppaction://hlinksldjump"/>
          </p:cNvPr>
          <p:cNvSpPr/>
          <p:nvPr userDrawn="1"/>
        </p:nvSpPr>
        <p:spPr>
          <a:xfrm>
            <a:off x="2445386" y="620688"/>
            <a:ext cx="105078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P4.3 – Task 3</a:t>
            </a:r>
            <a:endParaRPr lang="en-GB" sz="1200" b="1" dirty="0">
              <a:latin typeface="Arial" panose="020B0604020202020204" pitchFamily="34" charset="0"/>
              <a:cs typeface="Arial" panose="020B0604020202020204" pitchFamily="34" charset="0"/>
            </a:endParaRPr>
          </a:p>
        </p:txBody>
      </p:sp>
      <p:sp>
        <p:nvSpPr>
          <p:cNvPr id="32" name="Round Same Side Corner Rectangle 31">
            <a:hlinkClick r:id="rId7" action="ppaction://hlinksldjump"/>
          </p:cNvPr>
          <p:cNvSpPr/>
          <p:nvPr userDrawn="1"/>
        </p:nvSpPr>
        <p:spPr>
          <a:xfrm>
            <a:off x="3559341" y="620688"/>
            <a:ext cx="105078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P5.1 – Task 4</a:t>
            </a:r>
            <a:endParaRPr lang="en-GB" sz="12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77105" y="983578"/>
            <a:ext cx="8752613"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LO1 8-14">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
        <p:nvSpPr>
          <p:cNvPr id="4" name="Round Same Side Corner Rectangle 3">
            <a:hlinkClick r:id="" action="ppaction://noaction"/>
          </p:cNvPr>
          <p:cNvSpPr/>
          <p:nvPr/>
        </p:nvSpPr>
        <p:spPr>
          <a:xfrm>
            <a:off x="3312750" y="720054"/>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12</a:t>
            </a:r>
            <a:endParaRPr lang="en-GB" b="1" dirty="0"/>
          </a:p>
        </p:txBody>
      </p:sp>
      <p:sp>
        <p:nvSpPr>
          <p:cNvPr id="5" name="Round Same Side Corner Rectangle 4">
            <a:hlinkClick r:id="rId2" action="ppaction://hlinksldjump"/>
          </p:cNvPr>
          <p:cNvSpPr/>
          <p:nvPr/>
        </p:nvSpPr>
        <p:spPr>
          <a:xfrm>
            <a:off x="311404" y="717964"/>
            <a:ext cx="1643074"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t>Assignment</a:t>
            </a:r>
            <a:endParaRPr lang="en-GB" b="1" dirty="0"/>
          </a:p>
        </p:txBody>
      </p:sp>
      <p:sp>
        <p:nvSpPr>
          <p:cNvPr id="8" name="Round Same Side Corner Rectangle 7">
            <a:hlinkClick r:id="" action="ppaction://noaction"/>
          </p:cNvPr>
          <p:cNvSpPr/>
          <p:nvPr/>
        </p:nvSpPr>
        <p:spPr>
          <a:xfrm>
            <a:off x="2027211" y="720054"/>
            <a:ext cx="468519"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LO1</a:t>
            </a:r>
            <a:endParaRPr lang="en-GB" sz="1400" b="1" dirty="0"/>
          </a:p>
        </p:txBody>
      </p:sp>
      <p:sp>
        <p:nvSpPr>
          <p:cNvPr id="7" name="Round Same Side Corner Rectangle 6">
            <a:hlinkClick r:id="" action="ppaction://noaction"/>
          </p:cNvPr>
          <p:cNvSpPr/>
          <p:nvPr/>
        </p:nvSpPr>
        <p:spPr>
          <a:xfrm>
            <a:off x="3780758"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13</a:t>
            </a:r>
            <a:endParaRPr lang="en-GB" b="1" dirty="0"/>
          </a:p>
        </p:txBody>
      </p:sp>
      <p:sp>
        <p:nvSpPr>
          <p:cNvPr id="10" name="Round Same Side Corner Rectangle 9">
            <a:hlinkClick r:id="" action="ppaction://noaction"/>
          </p:cNvPr>
          <p:cNvSpPr/>
          <p:nvPr/>
        </p:nvSpPr>
        <p:spPr>
          <a:xfrm>
            <a:off x="4248766"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14</a:t>
            </a:r>
            <a:endParaRPr lang="en-GB" b="1" dirty="0"/>
          </a:p>
        </p:txBody>
      </p:sp>
      <p:sp>
        <p:nvSpPr>
          <p:cNvPr id="11" name="Round Same Side Corner Rectangle 10">
            <a:hlinkClick r:id="" action="ppaction://noaction"/>
          </p:cNvPr>
          <p:cNvSpPr/>
          <p:nvPr/>
        </p:nvSpPr>
        <p:spPr>
          <a:xfrm>
            <a:off x="4716862"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15</a:t>
            </a:r>
            <a:endParaRPr lang="en-GB" b="1" dirty="0"/>
          </a:p>
        </p:txBody>
      </p:sp>
      <p:sp>
        <p:nvSpPr>
          <p:cNvPr id="12" name="Round Same Side Corner Rectangle 11">
            <a:hlinkClick r:id="" action="ppaction://noaction"/>
          </p:cNvPr>
          <p:cNvSpPr/>
          <p:nvPr/>
        </p:nvSpPr>
        <p:spPr>
          <a:xfrm>
            <a:off x="5195564"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16</a:t>
            </a:r>
            <a:endParaRPr lang="en-GB" b="1" dirty="0"/>
          </a:p>
        </p:txBody>
      </p:sp>
      <p:sp>
        <p:nvSpPr>
          <p:cNvPr id="16" name="Round Same Side Corner Rectangle 15">
            <a:hlinkClick r:id="" action="ppaction://noaction"/>
          </p:cNvPr>
          <p:cNvSpPr/>
          <p:nvPr/>
        </p:nvSpPr>
        <p:spPr>
          <a:xfrm>
            <a:off x="5663995"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17</a:t>
            </a:r>
            <a:endParaRPr lang="en-GB" b="1" dirty="0"/>
          </a:p>
        </p:txBody>
      </p:sp>
      <p:sp>
        <p:nvSpPr>
          <p:cNvPr id="17" name="Round Same Side Corner Rectangle 16">
            <a:hlinkClick r:id="" action="ppaction://noaction"/>
          </p:cNvPr>
          <p:cNvSpPr/>
          <p:nvPr/>
        </p:nvSpPr>
        <p:spPr>
          <a:xfrm>
            <a:off x="6132426"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18</a:t>
            </a:r>
            <a:endParaRPr lang="en-GB" b="1" dirty="0"/>
          </a:p>
        </p:txBody>
      </p:sp>
      <p:sp>
        <p:nvSpPr>
          <p:cNvPr id="20" name="Round Same Side Corner Rectangle 19">
            <a:hlinkClick r:id="" action="ppaction://noaction"/>
          </p:cNvPr>
          <p:cNvSpPr/>
          <p:nvPr/>
        </p:nvSpPr>
        <p:spPr>
          <a:xfrm>
            <a:off x="2567651" y="729079"/>
            <a:ext cx="67266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1-11</a:t>
            </a:r>
            <a:endParaRPr lang="en-GB" sz="1400" b="1" dirty="0"/>
          </a:p>
        </p:txBody>
      </p:sp>
      <p:pic>
        <p:nvPicPr>
          <p:cNvPr id="14" name="Picture 7" descr="http://decv.co.uk/wp-content/uploads/2013/02/OCR-Logo-300x139.gif">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
        <p:nvSpPr>
          <p:cNvPr id="15" name="Round Same Side Corner Rectangle 14">
            <a:hlinkClick r:id="" action="ppaction://noaction"/>
          </p:cNvPr>
          <p:cNvSpPr/>
          <p:nvPr userDrawn="1"/>
        </p:nvSpPr>
        <p:spPr>
          <a:xfrm>
            <a:off x="3312750" y="720054"/>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12</a:t>
            </a:r>
            <a:endParaRPr lang="en-GB" b="1" dirty="0"/>
          </a:p>
        </p:txBody>
      </p:sp>
      <p:sp>
        <p:nvSpPr>
          <p:cNvPr id="18" name="Round Same Side Corner Rectangle 17">
            <a:hlinkClick r:id="rId2" action="ppaction://hlinksldjump"/>
          </p:cNvPr>
          <p:cNvSpPr/>
          <p:nvPr userDrawn="1"/>
        </p:nvSpPr>
        <p:spPr>
          <a:xfrm>
            <a:off x="311404" y="717964"/>
            <a:ext cx="1643074"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t>Assignment</a:t>
            </a:r>
            <a:endParaRPr lang="en-GB" b="1" dirty="0"/>
          </a:p>
        </p:txBody>
      </p:sp>
      <p:sp>
        <p:nvSpPr>
          <p:cNvPr id="19" name="Round Same Side Corner Rectangle 18">
            <a:hlinkClick r:id="" action="ppaction://noaction"/>
          </p:cNvPr>
          <p:cNvSpPr/>
          <p:nvPr userDrawn="1"/>
        </p:nvSpPr>
        <p:spPr>
          <a:xfrm>
            <a:off x="2027211" y="720054"/>
            <a:ext cx="468519"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LO1</a:t>
            </a:r>
            <a:endParaRPr lang="en-GB" sz="1400" b="1" dirty="0"/>
          </a:p>
        </p:txBody>
      </p:sp>
      <p:sp>
        <p:nvSpPr>
          <p:cNvPr id="21" name="Round Same Side Corner Rectangle 20">
            <a:hlinkClick r:id="" action="ppaction://noaction"/>
          </p:cNvPr>
          <p:cNvSpPr/>
          <p:nvPr userDrawn="1"/>
        </p:nvSpPr>
        <p:spPr>
          <a:xfrm>
            <a:off x="3780758"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13</a:t>
            </a:r>
            <a:endParaRPr lang="en-GB" b="1" dirty="0"/>
          </a:p>
        </p:txBody>
      </p:sp>
      <p:sp>
        <p:nvSpPr>
          <p:cNvPr id="22" name="Round Same Side Corner Rectangle 21">
            <a:hlinkClick r:id="" action="ppaction://noaction"/>
          </p:cNvPr>
          <p:cNvSpPr/>
          <p:nvPr userDrawn="1"/>
        </p:nvSpPr>
        <p:spPr>
          <a:xfrm>
            <a:off x="4248766"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14</a:t>
            </a:r>
            <a:endParaRPr lang="en-GB" b="1" dirty="0"/>
          </a:p>
        </p:txBody>
      </p:sp>
      <p:sp>
        <p:nvSpPr>
          <p:cNvPr id="23" name="Round Same Side Corner Rectangle 22">
            <a:hlinkClick r:id="" action="ppaction://noaction"/>
          </p:cNvPr>
          <p:cNvSpPr/>
          <p:nvPr userDrawn="1"/>
        </p:nvSpPr>
        <p:spPr>
          <a:xfrm>
            <a:off x="4716862"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15</a:t>
            </a:r>
            <a:endParaRPr lang="en-GB" b="1" dirty="0"/>
          </a:p>
        </p:txBody>
      </p:sp>
      <p:sp>
        <p:nvSpPr>
          <p:cNvPr id="24" name="Round Same Side Corner Rectangle 23">
            <a:hlinkClick r:id="" action="ppaction://noaction"/>
          </p:cNvPr>
          <p:cNvSpPr/>
          <p:nvPr userDrawn="1"/>
        </p:nvSpPr>
        <p:spPr>
          <a:xfrm>
            <a:off x="5195564"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16</a:t>
            </a:r>
            <a:endParaRPr lang="en-GB" b="1" dirty="0"/>
          </a:p>
        </p:txBody>
      </p:sp>
      <p:sp>
        <p:nvSpPr>
          <p:cNvPr id="25" name="Round Same Side Corner Rectangle 24">
            <a:hlinkClick r:id="" action="ppaction://noaction"/>
          </p:cNvPr>
          <p:cNvSpPr/>
          <p:nvPr userDrawn="1"/>
        </p:nvSpPr>
        <p:spPr>
          <a:xfrm>
            <a:off x="5663995"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17</a:t>
            </a:r>
            <a:endParaRPr lang="en-GB" b="1" dirty="0"/>
          </a:p>
        </p:txBody>
      </p:sp>
      <p:sp>
        <p:nvSpPr>
          <p:cNvPr id="26" name="Round Same Side Corner Rectangle 25">
            <a:hlinkClick r:id="" action="ppaction://noaction"/>
          </p:cNvPr>
          <p:cNvSpPr/>
          <p:nvPr userDrawn="1"/>
        </p:nvSpPr>
        <p:spPr>
          <a:xfrm>
            <a:off x="6132426"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18</a:t>
            </a:r>
            <a:endParaRPr lang="en-GB" b="1" dirty="0"/>
          </a:p>
        </p:txBody>
      </p:sp>
      <p:sp>
        <p:nvSpPr>
          <p:cNvPr id="27" name="Round Same Side Corner Rectangle 26">
            <a:hlinkClick r:id="" action="ppaction://noaction"/>
          </p:cNvPr>
          <p:cNvSpPr/>
          <p:nvPr userDrawn="1"/>
        </p:nvSpPr>
        <p:spPr>
          <a:xfrm>
            <a:off x="2567651" y="729079"/>
            <a:ext cx="67266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1-11</a:t>
            </a:r>
            <a:endParaRPr lang="en-GB" sz="1400" b="1" dirty="0"/>
          </a:p>
        </p:txBody>
      </p:sp>
      <p:pic>
        <p:nvPicPr>
          <p:cNvPr id="28" name="Picture 7" descr="http://decv.co.uk/wp-content/uploads/2013/02/OCR-Logo-300x139.gif">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19725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ssignment">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Tree>
    <p:extLst>
      <p:ext uri="{BB962C8B-B14F-4D97-AF65-F5344CB8AC3E}">
        <p14:creationId xmlns:p14="http://schemas.microsoft.com/office/powerpoint/2010/main" val="428938571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8"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1" r:id="rId4"/>
    <p:sldLayoutId id="2147483712" r:id="rId5"/>
    <p:sldLayoutId id="2147483713" r:id="rId6"/>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hyperlink" Target="Unit%2009%20-%20Product%20Development%20-%20Assignment%20Checklist.docx"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5682260"/>
            <a:ext cx="8784976"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6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09 </a:t>
            </a:r>
            <a:r>
              <a:rPr lang="en-US" sz="36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LO3 </a:t>
            </a:r>
            <a:r>
              <a:rPr lang="en-US" sz="36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Be able to </a:t>
            </a:r>
            <a:r>
              <a:rPr lang="en-US" sz="36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Implement </a:t>
            </a:r>
            <a:r>
              <a:rPr lang="en-US" sz="36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and </a:t>
            </a:r>
            <a:r>
              <a:rPr lang="en-US" sz="36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Test Products</a:t>
            </a:r>
            <a:endParaRPr lang="en-GB" sz="2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496944"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1547664" y="332656"/>
            <a:ext cx="7056784" cy="1569660"/>
          </a:xfrm>
          <a:prstGeom prst="rect">
            <a:avLst/>
          </a:prstGeom>
          <a:noFill/>
        </p:spPr>
        <p:txBody>
          <a:bodyPr wrap="square" rtlCol="0">
            <a:spAutoFit/>
          </a:bodyPr>
          <a:lstStyle/>
          <a:p>
            <a:pPr algn="r"/>
            <a:r>
              <a:rPr lang="en-GB" sz="3100" dirty="0" smtClean="0"/>
              <a:t> </a:t>
            </a:r>
            <a:r>
              <a:rPr lang="en-GB" sz="3100" dirty="0"/>
              <a:t>Cambridge </a:t>
            </a:r>
            <a:r>
              <a:rPr lang="en-GB" sz="3100" b="1" dirty="0" smtClean="0"/>
              <a:t>TECHNICALS- LEVEL </a:t>
            </a:r>
            <a:r>
              <a:rPr lang="en-GB" sz="3100" b="1" dirty="0"/>
              <a:t>3 </a:t>
            </a:r>
            <a:endParaRPr lang="en-GB" sz="3100" b="1" dirty="0" smtClean="0"/>
          </a:p>
          <a:p>
            <a:pPr algn="r"/>
            <a:r>
              <a:rPr lang="en-GB" sz="3200" b="1" dirty="0" smtClean="0"/>
              <a:t>Unit 09 – Product Development</a:t>
            </a:r>
          </a:p>
          <a:p>
            <a:pPr algn="r"/>
            <a:r>
              <a:rPr lang="en-GB" sz="3200" b="1" dirty="0" smtClean="0">
                <a:solidFill>
                  <a:schemeClr val="tx1">
                    <a:lumMod val="50000"/>
                    <a:lumOff val="50000"/>
                  </a:schemeClr>
                </a:solidFill>
              </a:rPr>
              <a:t>2016</a:t>
            </a:r>
            <a:endParaRPr lang="en-GB" sz="3600" b="1" dirty="0">
              <a:solidFill>
                <a:schemeClr val="tx1">
                  <a:lumMod val="50000"/>
                  <a:lumOff val="50000"/>
                </a:schemeClr>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2060847"/>
            <a:ext cx="8496944" cy="2868673"/>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3528" y="332656"/>
            <a:ext cx="1634353" cy="1569660"/>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896686833"/>
              </p:ext>
            </p:extLst>
          </p:nvPr>
        </p:nvGraphicFramePr>
        <p:xfrm>
          <a:off x="7182356" y="1052736"/>
          <a:ext cx="1638116" cy="562966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I have a great product idea, can I make a million tomorrow</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What is a Patent and do I need one</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Has 3D printing revolutionised product creation</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Business techniques on extending product sales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is above the line and below the line</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What colour should my product be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If it is a virtual product, do I need to copyright it.</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632311"/>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US" sz="1500" dirty="0" smtClean="0"/>
              <a:t>It is time to make the product according to the specifications outlined in Lo2 and in line with the client needs and additional implementations. Before you start, you will need to keep an implementation log for the examiner to see the progress that was made on the project and how it has adapted.</a:t>
            </a:r>
          </a:p>
          <a:p>
            <a:pPr marL="285750" indent="-285750">
              <a:buClr>
                <a:srgbClr val="00B050"/>
              </a:buClr>
              <a:buFont typeface="Wingdings 3" panose="05040102010807070707" pitchFamily="18" charset="2"/>
              <a:buChar char=""/>
            </a:pPr>
            <a:endParaRPr lang="en-US" sz="1500" dirty="0"/>
          </a:p>
          <a:p>
            <a:pPr marL="285750" indent="-285750">
              <a:buClr>
                <a:srgbClr val="00B050"/>
              </a:buClr>
              <a:buFont typeface="Wingdings 3" panose="05040102010807070707" pitchFamily="18" charset="2"/>
              <a:buChar char=""/>
            </a:pPr>
            <a:endParaRPr lang="en-US" sz="1500" dirty="0" smtClean="0"/>
          </a:p>
          <a:p>
            <a:pPr marL="285750" indent="-285750">
              <a:buClr>
                <a:srgbClr val="00B050"/>
              </a:buClr>
              <a:buFont typeface="Wingdings 3" panose="05040102010807070707" pitchFamily="18" charset="2"/>
              <a:buChar char=""/>
            </a:pPr>
            <a:endParaRPr lang="en-US" sz="1500" dirty="0" smtClean="0"/>
          </a:p>
          <a:p>
            <a:pPr marL="285750" indent="-285750">
              <a:buClr>
                <a:srgbClr val="00B050"/>
              </a:buClr>
              <a:buFont typeface="Wingdings 3" panose="05040102010807070707" pitchFamily="18" charset="2"/>
              <a:buChar char=""/>
            </a:pPr>
            <a:endParaRPr lang="en-US" sz="1500" dirty="0"/>
          </a:p>
          <a:p>
            <a:pPr marL="285750" indent="-285750">
              <a:buClr>
                <a:srgbClr val="00B050"/>
              </a:buClr>
              <a:buFont typeface="Wingdings 3" panose="05040102010807070707" pitchFamily="18" charset="2"/>
              <a:buChar char=""/>
            </a:pPr>
            <a:endParaRPr lang="en-US" sz="1500" dirty="0" smtClean="0"/>
          </a:p>
          <a:p>
            <a:pPr marL="285750" indent="-285750">
              <a:buClr>
                <a:srgbClr val="00B050"/>
              </a:buClr>
              <a:buFont typeface="Wingdings 3" panose="05040102010807070707" pitchFamily="18" charset="2"/>
              <a:buChar char=""/>
            </a:pPr>
            <a:r>
              <a:rPr lang="en-US" sz="1500" dirty="0" smtClean="0"/>
              <a:t>These logs need to contain all the stages of production including but not exclusively:</a:t>
            </a:r>
          </a:p>
          <a:p>
            <a:pPr marL="568325" indent="-280988">
              <a:buClr>
                <a:srgbClr val="00B050"/>
              </a:buClr>
              <a:buFont typeface="+mj-lt"/>
              <a:buAutoNum type="arabicPeriod"/>
            </a:pPr>
            <a:r>
              <a:rPr lang="en-US" sz="1500" dirty="0" smtClean="0"/>
              <a:t>Sketches and Designs</a:t>
            </a:r>
          </a:p>
          <a:p>
            <a:pPr marL="568325" indent="-280988">
              <a:buClr>
                <a:srgbClr val="00B050"/>
              </a:buClr>
              <a:buFont typeface="+mj-lt"/>
              <a:buAutoNum type="arabicPeriod"/>
            </a:pPr>
            <a:r>
              <a:rPr lang="en-US" sz="1500" dirty="0" smtClean="0"/>
              <a:t>Sourcing materials</a:t>
            </a:r>
          </a:p>
          <a:p>
            <a:pPr marL="568325" indent="-280988">
              <a:buClr>
                <a:srgbClr val="00B050"/>
              </a:buClr>
              <a:buFont typeface="+mj-lt"/>
              <a:buAutoNum type="arabicPeriod"/>
            </a:pPr>
            <a:r>
              <a:rPr lang="en-US" sz="1500" dirty="0" smtClean="0"/>
              <a:t>Implementation</a:t>
            </a:r>
          </a:p>
          <a:p>
            <a:pPr marL="568325" indent="-280988">
              <a:buClr>
                <a:srgbClr val="00B050"/>
              </a:buClr>
              <a:buFont typeface="+mj-lt"/>
              <a:buAutoNum type="arabicPeriod"/>
            </a:pPr>
            <a:r>
              <a:rPr lang="en-US" sz="1500" dirty="0" smtClean="0"/>
              <a:t>Discussion with Clients</a:t>
            </a:r>
          </a:p>
          <a:p>
            <a:pPr marL="568325" indent="-280988">
              <a:buClr>
                <a:srgbClr val="00B050"/>
              </a:buClr>
              <a:buFont typeface="+mj-lt"/>
              <a:buAutoNum type="arabicPeriod"/>
            </a:pPr>
            <a:r>
              <a:rPr lang="en-US" sz="1500" dirty="0" smtClean="0"/>
              <a:t>Prototype</a:t>
            </a:r>
          </a:p>
          <a:p>
            <a:pPr marL="568325" indent="-280988">
              <a:buClr>
                <a:srgbClr val="00B050"/>
              </a:buClr>
              <a:buFont typeface="+mj-lt"/>
              <a:buAutoNum type="arabicPeriod"/>
            </a:pPr>
            <a:r>
              <a:rPr lang="en-US" sz="1500" dirty="0" smtClean="0"/>
              <a:t>Unit testing</a:t>
            </a:r>
          </a:p>
          <a:p>
            <a:pPr marL="568325" indent="-280988">
              <a:buClr>
                <a:srgbClr val="00B050"/>
              </a:buClr>
              <a:buFont typeface="+mj-lt"/>
              <a:buAutoNum type="arabicPeriod"/>
            </a:pPr>
            <a:r>
              <a:rPr lang="en-US" sz="1500" dirty="0" smtClean="0"/>
              <a:t>Integration testing</a:t>
            </a:r>
          </a:p>
          <a:p>
            <a:pPr marL="568325" indent="-280988">
              <a:buClr>
                <a:srgbClr val="00B050"/>
              </a:buClr>
              <a:buFont typeface="+mj-lt"/>
              <a:buAutoNum type="arabicPeriod"/>
            </a:pPr>
            <a:r>
              <a:rPr lang="en-US" sz="1500" dirty="0"/>
              <a:t>Completion</a:t>
            </a:r>
          </a:p>
          <a:p>
            <a:pPr marL="568325" indent="-280988">
              <a:buClr>
                <a:srgbClr val="00B050"/>
              </a:buClr>
              <a:buFont typeface="+mj-lt"/>
              <a:buAutoNum type="arabicPeriod"/>
            </a:pPr>
            <a:r>
              <a:rPr lang="en-US" sz="1500" dirty="0" smtClean="0"/>
              <a:t>Client needs testing</a:t>
            </a:r>
          </a:p>
          <a:p>
            <a:pPr marL="568325" indent="-280988">
              <a:buClr>
                <a:srgbClr val="00B050"/>
              </a:buClr>
              <a:buFont typeface="+mj-lt"/>
              <a:buAutoNum type="arabicPeriod"/>
            </a:pPr>
            <a:r>
              <a:rPr lang="en-US" sz="1500" dirty="0" smtClean="0"/>
              <a:t>Documentation</a:t>
            </a:r>
          </a:p>
          <a:p>
            <a:r>
              <a:rPr lang="en-US" sz="1500" b="1" dirty="0" smtClean="0">
                <a:solidFill>
                  <a:srgbClr val="FF0000"/>
                </a:solidFill>
              </a:rPr>
              <a:t>P4.1 – Task 01 -</a:t>
            </a:r>
            <a:r>
              <a:rPr lang="en-US" sz="1500" dirty="0" smtClean="0">
                <a:solidFill>
                  <a:srgbClr val="FF0000"/>
                </a:solidFill>
              </a:rPr>
              <a:t> </a:t>
            </a:r>
            <a:r>
              <a:rPr lang="en-US" sz="1500" dirty="0">
                <a:solidFill>
                  <a:srgbClr val="FF0000"/>
                </a:solidFill>
              </a:rPr>
              <a:t>Learners must develop a product in line with the agreed design solution, following the implementation plan and keeping an implementation log. </a:t>
            </a:r>
          </a:p>
        </p:txBody>
      </p:sp>
      <p:sp>
        <p:nvSpPr>
          <p:cNvPr id="8" name="Title 2"/>
          <p:cNvSpPr>
            <a:spLocks noGrp="1"/>
          </p:cNvSpPr>
          <p:nvPr>
            <p:ph type="title"/>
          </p:nvPr>
        </p:nvSpPr>
        <p:spPr>
          <a:xfrm>
            <a:off x="70266" y="72008"/>
            <a:ext cx="8859452" cy="548680"/>
          </a:xfrm>
        </p:spPr>
        <p:txBody>
          <a:bodyPr>
            <a:noAutofit/>
          </a:bodyPr>
          <a:lstStyle/>
          <a:p>
            <a:r>
              <a:rPr lang="en-US" sz="4000" dirty="0" smtClean="0"/>
              <a:t>P4.1 </a:t>
            </a:r>
            <a:r>
              <a:rPr lang="en-US" sz="4000" dirty="0"/>
              <a:t>- Develop the </a:t>
            </a:r>
            <a:r>
              <a:rPr lang="en-US" sz="4000" dirty="0" smtClean="0"/>
              <a:t>product – Design Logs</a:t>
            </a:r>
            <a:endParaRPr lang="en-GB" sz="4000" dirty="0"/>
          </a:p>
        </p:txBody>
      </p:sp>
      <p:graphicFrame>
        <p:nvGraphicFramePr>
          <p:cNvPr id="2" name="Table 1"/>
          <p:cNvGraphicFramePr>
            <a:graphicFrameLocks noGrp="1"/>
          </p:cNvGraphicFramePr>
          <p:nvPr>
            <p:extLst>
              <p:ext uri="{D42A27DB-BD31-4B8C-83A1-F6EECF244321}">
                <p14:modId xmlns:p14="http://schemas.microsoft.com/office/powerpoint/2010/main" val="1734704697"/>
              </p:ext>
            </p:extLst>
          </p:nvPr>
        </p:nvGraphicFramePr>
        <p:xfrm>
          <a:off x="323528" y="2107952"/>
          <a:ext cx="6696743" cy="889000"/>
        </p:xfrm>
        <a:graphic>
          <a:graphicData uri="http://schemas.openxmlformats.org/drawingml/2006/table">
            <a:tbl>
              <a:tblPr firstRow="1" bandRow="1">
                <a:tableStyleId>{5C22544A-7EE6-4342-B048-85BDC9FD1C3A}</a:tableStyleId>
              </a:tblPr>
              <a:tblGrid>
                <a:gridCol w="655116"/>
                <a:gridCol w="1164651"/>
                <a:gridCol w="1601395"/>
                <a:gridCol w="1601395"/>
                <a:gridCol w="1674186"/>
              </a:tblGrid>
              <a:tr h="370840">
                <a:tc>
                  <a:txBody>
                    <a:bodyPr/>
                    <a:lstStyle/>
                    <a:p>
                      <a:r>
                        <a:rPr lang="en-GB" sz="1400" dirty="0" smtClean="0">
                          <a:latin typeface="Arial" panose="020B0604020202020204" pitchFamily="34" charset="0"/>
                          <a:cs typeface="Arial" panose="020B0604020202020204" pitchFamily="34" charset="0"/>
                        </a:rPr>
                        <a:t>Date</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Task</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Progress</a:t>
                      </a:r>
                      <a:r>
                        <a:rPr lang="en-GB" sz="1400" baseline="0" dirty="0" smtClean="0">
                          <a:latin typeface="Arial" panose="020B0604020202020204" pitchFamily="34" charset="0"/>
                          <a:cs typeface="Arial" panose="020B0604020202020204" pitchFamily="34" charset="0"/>
                        </a:rPr>
                        <a:t> Made</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Milestones</a:t>
                      </a:r>
                      <a:r>
                        <a:rPr lang="en-GB" sz="1400" baseline="0" dirty="0" smtClean="0">
                          <a:latin typeface="Arial" panose="020B0604020202020204" pitchFamily="34" charset="0"/>
                          <a:cs typeface="Arial" panose="020B0604020202020204" pitchFamily="34" charset="0"/>
                        </a:rPr>
                        <a:t> and dependencies</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Outcome linked to client needs</a:t>
                      </a:r>
                      <a:endParaRPr lang="en-GB" sz="1400" dirty="0">
                        <a:latin typeface="Arial" panose="020B0604020202020204" pitchFamily="34" charset="0"/>
                        <a:cs typeface="Arial" panose="020B0604020202020204" pitchFamily="34" charset="0"/>
                      </a:endParaRPr>
                    </a:p>
                  </a:txBody>
                  <a:tcPr/>
                </a:tc>
              </a:tr>
              <a:tr h="370840">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638355737"/>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896686833"/>
              </p:ext>
            </p:extLst>
          </p:nvPr>
        </p:nvGraphicFramePr>
        <p:xfrm>
          <a:off x="7182356" y="1052736"/>
          <a:ext cx="1638116" cy="562966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I have a great product idea, can I make a million tomorrow</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What is a Patent and do I need one</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Has 3D printing revolutionised product creation</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Business techniques on extending product sales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is above the line and below the line</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What colour should my product be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If it is a virtual product, do I need to copyright it.</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586145"/>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US" sz="1700" dirty="0" smtClean="0"/>
              <a:t>You need to create a range of different kinds of testing of the product so that it meets the client and user needs. Whatever the product is it will need some for of testing to ensure the quality of production, usability and suitability for the purpose.</a:t>
            </a:r>
          </a:p>
          <a:p>
            <a:pPr marL="568325" indent="-280988">
              <a:buClr>
                <a:srgbClr val="00B050"/>
              </a:buClr>
              <a:buFont typeface="+mj-lt"/>
              <a:buAutoNum type="arabicPeriod"/>
            </a:pPr>
            <a:r>
              <a:rPr lang="en-US" sz="1700" b="1" dirty="0"/>
              <a:t>Unit </a:t>
            </a:r>
            <a:r>
              <a:rPr lang="en-US" sz="1700" b="1" dirty="0" smtClean="0"/>
              <a:t>testing</a:t>
            </a:r>
            <a:r>
              <a:rPr lang="en-US" sz="1700" dirty="0" smtClean="0"/>
              <a:t> – Testing the product as it is being created, how it holds together, the usability and suitability, from the quality of materials used, the quality of data gathering or novelty. Evidence must be clear that this is testing during production.</a:t>
            </a:r>
            <a:endParaRPr lang="en-US" sz="1700" dirty="0"/>
          </a:p>
          <a:p>
            <a:pPr marL="568325" indent="-280988">
              <a:buClr>
                <a:srgbClr val="00B050"/>
              </a:buClr>
              <a:buFont typeface="+mj-lt"/>
              <a:buAutoNum type="arabicPeriod"/>
            </a:pPr>
            <a:r>
              <a:rPr lang="en-US" sz="1700" b="1" dirty="0"/>
              <a:t>Integration </a:t>
            </a:r>
            <a:r>
              <a:rPr lang="en-US" sz="1700" b="1" dirty="0" smtClean="0"/>
              <a:t>testing</a:t>
            </a:r>
            <a:r>
              <a:rPr lang="en-US" sz="1700" dirty="0" smtClean="0"/>
              <a:t> – testing the finished product is suitable for purpose, specific to the users needs, the project specification and in line with documentation and purpose.</a:t>
            </a:r>
            <a:endParaRPr lang="en-US" sz="1700" dirty="0"/>
          </a:p>
          <a:p>
            <a:pPr marL="568325" indent="-280988">
              <a:buClr>
                <a:srgbClr val="00B050"/>
              </a:buClr>
              <a:buFont typeface="+mj-lt"/>
              <a:buAutoNum type="arabicPeriod"/>
            </a:pPr>
            <a:r>
              <a:rPr lang="en-US" sz="1700" b="1" dirty="0" smtClean="0"/>
              <a:t>Product testing</a:t>
            </a:r>
            <a:r>
              <a:rPr lang="en-US" sz="1700" dirty="0" smtClean="0"/>
              <a:t> – testing the product against the users needs and possible success criteria as stated in LO2. This should cover all the needs of the user including.</a:t>
            </a:r>
          </a:p>
          <a:p>
            <a:pPr marL="568325" indent="-280988">
              <a:buClr>
                <a:srgbClr val="00B050"/>
              </a:buClr>
              <a:buFont typeface="+mj-lt"/>
              <a:buAutoNum type="arabicPeriod"/>
            </a:pPr>
            <a:endParaRPr lang="en-US" sz="1700" dirty="0" smtClean="0"/>
          </a:p>
          <a:p>
            <a:pPr marL="568325" indent="-280988">
              <a:buClr>
                <a:srgbClr val="00B050"/>
              </a:buClr>
              <a:buFont typeface="+mj-lt"/>
              <a:buAutoNum type="arabicPeriod"/>
            </a:pPr>
            <a:endParaRPr lang="en-US" sz="1700" dirty="0"/>
          </a:p>
          <a:p>
            <a:pPr marL="568325" indent="-280988">
              <a:buClr>
                <a:srgbClr val="00B050"/>
              </a:buClr>
              <a:buFont typeface="+mj-lt"/>
              <a:buAutoNum type="arabicPeriod"/>
            </a:pPr>
            <a:endParaRPr lang="en-US" sz="1700" dirty="0" smtClean="0"/>
          </a:p>
          <a:p>
            <a:pPr marL="568325" indent="-280988">
              <a:buClr>
                <a:srgbClr val="00B050"/>
              </a:buClr>
              <a:buFont typeface="+mj-lt"/>
              <a:buAutoNum type="arabicPeriod"/>
            </a:pPr>
            <a:endParaRPr lang="en-US" sz="1700" dirty="0"/>
          </a:p>
          <a:p>
            <a:pPr>
              <a:buClr>
                <a:srgbClr val="00B050"/>
              </a:buClr>
            </a:pPr>
            <a:endParaRPr lang="en-US" sz="1700" b="1" dirty="0" smtClean="0">
              <a:solidFill>
                <a:srgbClr val="FF0000"/>
              </a:solidFill>
            </a:endParaRPr>
          </a:p>
          <a:p>
            <a:pPr>
              <a:buClr>
                <a:srgbClr val="00B050"/>
              </a:buClr>
            </a:pPr>
            <a:r>
              <a:rPr lang="en-US" sz="1700" b="1" dirty="0" smtClean="0">
                <a:solidFill>
                  <a:srgbClr val="FF0000"/>
                </a:solidFill>
              </a:rPr>
              <a:t>P4.2 – Task 02 –</a:t>
            </a:r>
            <a:r>
              <a:rPr lang="en-US" sz="1700" dirty="0" smtClean="0">
                <a:solidFill>
                  <a:srgbClr val="FF0000"/>
                </a:solidFill>
              </a:rPr>
              <a:t> Test the product at 3 different stages using a test table to track your progress. </a:t>
            </a:r>
            <a:endParaRPr lang="en-US" sz="1700"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r>
              <a:rPr lang="en-US" dirty="0" smtClean="0"/>
              <a:t>P4.2 </a:t>
            </a:r>
            <a:r>
              <a:rPr lang="en-US" dirty="0"/>
              <a:t>- </a:t>
            </a:r>
            <a:r>
              <a:rPr lang="en-US" dirty="0" smtClean="0"/>
              <a:t>Testing </a:t>
            </a:r>
            <a:r>
              <a:rPr lang="en-US" dirty="0"/>
              <a:t>the </a:t>
            </a:r>
            <a:r>
              <a:rPr lang="en-US" dirty="0" smtClean="0"/>
              <a:t>Product</a:t>
            </a: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2352350669"/>
              </p:ext>
            </p:extLst>
          </p:nvPr>
        </p:nvGraphicFramePr>
        <p:xfrm>
          <a:off x="251520" y="4916264"/>
          <a:ext cx="6842515" cy="889000"/>
        </p:xfrm>
        <a:graphic>
          <a:graphicData uri="http://schemas.openxmlformats.org/drawingml/2006/table">
            <a:tbl>
              <a:tblPr firstRow="1" bandRow="1">
                <a:tableStyleId>{5C22544A-7EE6-4342-B048-85BDC9FD1C3A}</a:tableStyleId>
              </a:tblPr>
              <a:tblGrid>
                <a:gridCol w="1368503"/>
                <a:gridCol w="1368503"/>
                <a:gridCol w="1620924"/>
                <a:gridCol w="1512168"/>
                <a:gridCol w="972417"/>
              </a:tblGrid>
              <a:tr h="370840">
                <a:tc>
                  <a:txBody>
                    <a:bodyPr/>
                    <a:lstStyle/>
                    <a:p>
                      <a:pPr algn="ctr"/>
                      <a:r>
                        <a:rPr lang="en-GB" sz="1400" dirty="0" smtClean="0">
                          <a:latin typeface="Arial" panose="020B0604020202020204" pitchFamily="34" charset="0"/>
                          <a:cs typeface="Arial" panose="020B0604020202020204" pitchFamily="34" charset="0"/>
                        </a:rPr>
                        <a:t>What am I testing</a:t>
                      </a:r>
                      <a:endParaRPr lang="en-GB" sz="1400" dirty="0">
                        <a:latin typeface="Arial" panose="020B0604020202020204" pitchFamily="34" charset="0"/>
                        <a:cs typeface="Arial" panose="020B0604020202020204" pitchFamily="34" charset="0"/>
                      </a:endParaRPr>
                    </a:p>
                  </a:txBody>
                  <a:tcPr/>
                </a:tc>
                <a:tc>
                  <a:txBody>
                    <a:bodyPr/>
                    <a:lstStyle/>
                    <a:p>
                      <a:pPr algn="ctr"/>
                      <a:r>
                        <a:rPr lang="en-GB" sz="1400" dirty="0" smtClean="0">
                          <a:latin typeface="Arial" panose="020B0604020202020204" pitchFamily="34" charset="0"/>
                          <a:cs typeface="Arial" panose="020B0604020202020204" pitchFamily="34" charset="0"/>
                        </a:rPr>
                        <a:t>What should happen</a:t>
                      </a:r>
                      <a:endParaRPr lang="en-GB" sz="1400" dirty="0">
                        <a:latin typeface="Arial" panose="020B0604020202020204" pitchFamily="34" charset="0"/>
                        <a:cs typeface="Arial" panose="020B0604020202020204" pitchFamily="34" charset="0"/>
                      </a:endParaRPr>
                    </a:p>
                  </a:txBody>
                  <a:tcPr/>
                </a:tc>
                <a:tc>
                  <a:txBody>
                    <a:bodyPr/>
                    <a:lstStyle/>
                    <a:p>
                      <a:pPr algn="ctr"/>
                      <a:r>
                        <a:rPr lang="en-GB" sz="1400" dirty="0" smtClean="0">
                          <a:latin typeface="Arial" panose="020B0604020202020204" pitchFamily="34" charset="0"/>
                          <a:cs typeface="Arial" panose="020B0604020202020204" pitchFamily="34" charset="0"/>
                        </a:rPr>
                        <a:t>What did happen</a:t>
                      </a:r>
                      <a:endParaRPr lang="en-GB" sz="1400" dirty="0">
                        <a:latin typeface="Arial" panose="020B0604020202020204" pitchFamily="34" charset="0"/>
                        <a:cs typeface="Arial" panose="020B0604020202020204" pitchFamily="34" charset="0"/>
                      </a:endParaRPr>
                    </a:p>
                  </a:txBody>
                  <a:tcPr/>
                </a:tc>
                <a:tc>
                  <a:txBody>
                    <a:bodyPr/>
                    <a:lstStyle/>
                    <a:p>
                      <a:pPr algn="ctr"/>
                      <a:r>
                        <a:rPr lang="en-GB" sz="1400" dirty="0" smtClean="0">
                          <a:latin typeface="Arial" panose="020B0604020202020204" pitchFamily="34" charset="0"/>
                          <a:cs typeface="Arial" panose="020B0604020202020204" pitchFamily="34" charset="0"/>
                        </a:rPr>
                        <a:t>Steps to correct</a:t>
                      </a:r>
                      <a:endParaRPr lang="en-GB" sz="1400" dirty="0">
                        <a:latin typeface="Arial" panose="020B0604020202020204" pitchFamily="34" charset="0"/>
                        <a:cs typeface="Arial" panose="020B0604020202020204" pitchFamily="34" charset="0"/>
                      </a:endParaRPr>
                    </a:p>
                  </a:txBody>
                  <a:tcPr/>
                </a:tc>
                <a:tc>
                  <a:txBody>
                    <a:bodyPr/>
                    <a:lstStyle/>
                    <a:p>
                      <a:pPr algn="ctr"/>
                      <a:r>
                        <a:rPr lang="en-GB" sz="1400" dirty="0" smtClean="0">
                          <a:latin typeface="Arial" panose="020B0604020202020204" pitchFamily="34" charset="0"/>
                          <a:cs typeface="Arial" panose="020B0604020202020204" pitchFamily="34" charset="0"/>
                        </a:rPr>
                        <a:t>Evidence</a:t>
                      </a:r>
                      <a:endParaRPr lang="en-GB" sz="1400" dirty="0">
                        <a:latin typeface="Arial" panose="020B0604020202020204" pitchFamily="34" charset="0"/>
                        <a:cs typeface="Arial" panose="020B0604020202020204" pitchFamily="34" charset="0"/>
                      </a:endParaRPr>
                    </a:p>
                  </a:txBody>
                  <a:tcPr/>
                </a:tc>
              </a:tr>
              <a:tr h="370840">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071710919"/>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896686833"/>
              </p:ext>
            </p:extLst>
          </p:nvPr>
        </p:nvGraphicFramePr>
        <p:xfrm>
          <a:off x="7182356" y="1052736"/>
          <a:ext cx="1638116" cy="562966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I have a great product idea, can I make a million tomorrow</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What is a Patent and do I need one</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Has 3D printing revolutionised product creation</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Business techniques on extending product sales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is above the line and below the line</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What colour should my product be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If it is a virtual product, do I need to copyright it.</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324535"/>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US" sz="1700" dirty="0"/>
              <a:t>It is expected that the product will be complete and that it will meet all aspects of the agreed design solution. </a:t>
            </a:r>
            <a:r>
              <a:rPr lang="en-US" sz="1700" dirty="0" smtClean="0"/>
              <a:t>The </a:t>
            </a:r>
            <a:r>
              <a:rPr lang="en-US" sz="1700" dirty="0"/>
              <a:t>documentation </a:t>
            </a:r>
            <a:r>
              <a:rPr lang="en-US" sz="1700" dirty="0" smtClean="0"/>
              <a:t>t evidence this should consist of:</a:t>
            </a:r>
          </a:p>
          <a:p>
            <a:pPr marL="568325" indent="-280988">
              <a:buClr>
                <a:srgbClr val="00B050"/>
              </a:buClr>
              <a:buFont typeface="+mj-lt"/>
              <a:buAutoNum type="arabicPeriod"/>
            </a:pPr>
            <a:r>
              <a:rPr lang="en-US" sz="1700" dirty="0" smtClean="0"/>
              <a:t>Photos</a:t>
            </a:r>
            <a:r>
              <a:rPr lang="en-US" sz="1700" dirty="0"/>
              <a:t>, </a:t>
            </a:r>
            <a:r>
              <a:rPr lang="en-US" sz="1700" dirty="0" smtClean="0"/>
              <a:t>or videos</a:t>
            </a:r>
            <a:r>
              <a:rPr lang="en-US" sz="1700" dirty="0"/>
              <a:t>, and </a:t>
            </a:r>
            <a:r>
              <a:rPr lang="en-US" sz="1700" dirty="0" smtClean="0"/>
              <a:t>screenshots</a:t>
            </a:r>
          </a:p>
          <a:p>
            <a:pPr marL="568325" indent="-280988">
              <a:buClr>
                <a:srgbClr val="00B050"/>
              </a:buClr>
              <a:buFont typeface="+mj-lt"/>
              <a:buAutoNum type="arabicPeriod"/>
            </a:pPr>
            <a:r>
              <a:rPr lang="en-US" sz="1700" dirty="0" smtClean="0"/>
              <a:t>Evidence of the </a:t>
            </a:r>
            <a:r>
              <a:rPr lang="en-US" sz="1700" dirty="0"/>
              <a:t>actual product</a:t>
            </a:r>
            <a:r>
              <a:rPr lang="en-US" sz="1700" dirty="0" smtClean="0"/>
              <a:t>.</a:t>
            </a:r>
          </a:p>
          <a:p>
            <a:pPr marL="568325" indent="-280988">
              <a:buClr>
                <a:srgbClr val="00B050"/>
              </a:buClr>
              <a:buFont typeface="+mj-lt"/>
              <a:buAutoNum type="arabicPeriod"/>
            </a:pPr>
            <a:r>
              <a:rPr lang="en-US" sz="1700" dirty="0" smtClean="0"/>
              <a:t>Evidence of design logs</a:t>
            </a:r>
          </a:p>
          <a:p>
            <a:pPr marL="568325" indent="-280988">
              <a:buClr>
                <a:srgbClr val="00B050"/>
              </a:buClr>
              <a:buFont typeface="+mj-lt"/>
              <a:buAutoNum type="arabicPeriod"/>
            </a:pPr>
            <a:r>
              <a:rPr lang="en-US" sz="1700" dirty="0" smtClean="0"/>
              <a:t>Annotated evidence of the product being used</a:t>
            </a:r>
          </a:p>
          <a:p>
            <a:pPr marL="568325" indent="-280988">
              <a:buClr>
                <a:srgbClr val="00B050"/>
              </a:buClr>
              <a:buFont typeface="+mj-lt"/>
              <a:buAutoNum type="arabicPeriod"/>
            </a:pPr>
            <a:r>
              <a:rPr lang="en-US" sz="1700" dirty="0" smtClean="0"/>
              <a:t>Evidence of the testing stages (taken from the previous task)</a:t>
            </a:r>
          </a:p>
          <a:p>
            <a:pPr marL="285750" indent="-285750">
              <a:buClr>
                <a:srgbClr val="00B050"/>
              </a:buClr>
              <a:buFont typeface="Wingdings 3" panose="05040102010807070707" pitchFamily="18" charset="2"/>
              <a:buChar char=""/>
            </a:pPr>
            <a:r>
              <a:rPr lang="en-US" sz="1700" dirty="0" smtClean="0"/>
              <a:t>This evidence can be presented within a PowerPoint so that it can be demonstrated to the examiner. It must contain notes for the examiner to read.</a:t>
            </a:r>
          </a:p>
          <a:p>
            <a:pPr>
              <a:buClr>
                <a:srgbClr val="00B050"/>
              </a:buClr>
            </a:pPr>
            <a:r>
              <a:rPr lang="en-US" sz="1700" b="1" dirty="0" smtClean="0">
                <a:solidFill>
                  <a:srgbClr val="FF0000"/>
                </a:solidFill>
              </a:rPr>
              <a:t>P4.3 – Task 03 –</a:t>
            </a:r>
            <a:r>
              <a:rPr lang="en-US" sz="1700" dirty="0" smtClean="0">
                <a:solidFill>
                  <a:srgbClr val="FF0000"/>
                </a:solidFill>
              </a:rPr>
              <a:t> Complete the product creation so that it is in line with the agreed solution.</a:t>
            </a:r>
          </a:p>
          <a:p>
            <a:pPr marL="342900" indent="-342900">
              <a:buClr>
                <a:srgbClr val="00B050"/>
              </a:buClr>
              <a:buFont typeface="Wingdings 3" panose="05040102010807070707" pitchFamily="18" charset="2"/>
              <a:buChar char=""/>
            </a:pPr>
            <a:r>
              <a:rPr lang="en-US" sz="1700" dirty="0" smtClean="0"/>
              <a:t>Again if this product is the sum of another unit, then the product will need to be included with this project and marked as evidence. The quality of the finished product is not an issue but needs to be completed, tested and evidenced separate from the other unit. Testing of the product within the other unit will count towards this unit grade, so include this, as will possible client discussions, contact and presentations.</a:t>
            </a:r>
            <a:endParaRPr lang="en-US" sz="1700" dirty="0"/>
          </a:p>
        </p:txBody>
      </p:sp>
      <p:sp>
        <p:nvSpPr>
          <p:cNvPr id="8" name="Title 2"/>
          <p:cNvSpPr>
            <a:spLocks noGrp="1"/>
          </p:cNvSpPr>
          <p:nvPr>
            <p:ph type="title"/>
          </p:nvPr>
        </p:nvSpPr>
        <p:spPr>
          <a:xfrm>
            <a:off x="70266" y="72008"/>
            <a:ext cx="8859452" cy="548680"/>
          </a:xfrm>
        </p:spPr>
        <p:txBody>
          <a:bodyPr>
            <a:noAutofit/>
          </a:bodyPr>
          <a:lstStyle/>
          <a:p>
            <a:r>
              <a:rPr lang="en-US" sz="3600" dirty="0" smtClean="0"/>
              <a:t>P4.3 </a:t>
            </a:r>
            <a:r>
              <a:rPr lang="en-US" sz="3600" dirty="0"/>
              <a:t>- Develop the </a:t>
            </a:r>
            <a:r>
              <a:rPr lang="en-US" sz="3600" dirty="0" smtClean="0"/>
              <a:t>product – Implementation</a:t>
            </a:r>
            <a:endParaRPr lang="en-GB" sz="3600" dirty="0"/>
          </a:p>
        </p:txBody>
      </p:sp>
    </p:spTree>
    <p:extLst>
      <p:ext uri="{BB962C8B-B14F-4D97-AF65-F5344CB8AC3E}">
        <p14:creationId xmlns:p14="http://schemas.microsoft.com/office/powerpoint/2010/main" val="3637063422"/>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896686833"/>
              </p:ext>
            </p:extLst>
          </p:nvPr>
        </p:nvGraphicFramePr>
        <p:xfrm>
          <a:off x="7182356" y="1052736"/>
          <a:ext cx="1638116" cy="562966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I have a great product idea, can I make a million tomorrow</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What is a Patent and do I need one</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Has 3D printing revolutionised product creation</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Business techniques on extending product sales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is above the line and below the line</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What colour should my product be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If it is a virtual product, do I need to copyright it.</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632311"/>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US" dirty="0"/>
              <a:t>It </a:t>
            </a:r>
            <a:r>
              <a:rPr lang="en-US" dirty="0" smtClean="0"/>
              <a:t>is time for the final testing stage and this is to test against the Client needs now that the project is finished. These tests need to be more comprehensive than the previous production and progress testing.</a:t>
            </a:r>
          </a:p>
          <a:p>
            <a:pPr marL="285750" indent="-285750">
              <a:buClr>
                <a:srgbClr val="00B050"/>
              </a:buClr>
              <a:buFont typeface="Wingdings 3" panose="05040102010807070707" pitchFamily="18" charset="2"/>
              <a:buChar char=""/>
            </a:pPr>
            <a:r>
              <a:rPr lang="en-US" dirty="0" smtClean="0"/>
              <a:t>The tests have to be specific for the client needs stated in LO2 and need to include:</a:t>
            </a:r>
          </a:p>
          <a:p>
            <a:pPr marL="630238" indent="-342900">
              <a:buClr>
                <a:srgbClr val="00B050"/>
              </a:buClr>
              <a:buFont typeface="+mj-lt"/>
              <a:buAutoNum type="arabicPeriod"/>
            </a:pPr>
            <a:r>
              <a:rPr lang="en-US" dirty="0" smtClean="0"/>
              <a:t>What they want from the product</a:t>
            </a:r>
          </a:p>
          <a:p>
            <a:pPr marL="630238" indent="-342900">
              <a:buClr>
                <a:srgbClr val="00B050"/>
              </a:buClr>
              <a:buFont typeface="+mj-lt"/>
              <a:buAutoNum type="arabicPeriod"/>
            </a:pPr>
            <a:r>
              <a:rPr lang="en-US" dirty="0" smtClean="0"/>
              <a:t>Costs of production</a:t>
            </a:r>
          </a:p>
          <a:p>
            <a:pPr marL="630238" indent="-342900">
              <a:buClr>
                <a:srgbClr val="00B050"/>
              </a:buClr>
              <a:buFont typeface="+mj-lt"/>
              <a:buAutoNum type="arabicPeriod"/>
            </a:pPr>
            <a:r>
              <a:rPr lang="en-US" dirty="0" smtClean="0"/>
              <a:t>Use of materials (hardware or software)</a:t>
            </a:r>
          </a:p>
          <a:p>
            <a:pPr marL="630238" indent="-342900">
              <a:buClr>
                <a:srgbClr val="00B050"/>
              </a:buClr>
              <a:buFont typeface="+mj-lt"/>
              <a:buAutoNum type="arabicPeriod"/>
            </a:pPr>
            <a:r>
              <a:rPr lang="en-US" dirty="0" smtClean="0"/>
              <a:t>Usability of the product</a:t>
            </a:r>
          </a:p>
          <a:p>
            <a:pPr marL="630238" indent="-342900">
              <a:buClr>
                <a:srgbClr val="00B050"/>
              </a:buClr>
              <a:buFont typeface="+mj-lt"/>
              <a:buAutoNum type="arabicPeriod"/>
            </a:pPr>
            <a:r>
              <a:rPr lang="en-US" dirty="0" smtClean="0"/>
              <a:t>Reliability of the product</a:t>
            </a:r>
          </a:p>
          <a:p>
            <a:pPr marL="630238" indent="-342900">
              <a:buClr>
                <a:srgbClr val="00B050"/>
              </a:buClr>
              <a:buFont typeface="+mj-lt"/>
              <a:buAutoNum type="arabicPeriod"/>
            </a:pPr>
            <a:r>
              <a:rPr lang="en-US" dirty="0" smtClean="0"/>
              <a:t>The integration of the extensions </a:t>
            </a:r>
            <a:r>
              <a:rPr lang="en-US" dirty="0"/>
              <a:t>or </a:t>
            </a:r>
            <a:r>
              <a:rPr lang="en-US" dirty="0" smtClean="0"/>
              <a:t>enhancement to the </a:t>
            </a:r>
            <a:r>
              <a:rPr lang="en-US" dirty="0"/>
              <a:t>functionality of the chosen design solution </a:t>
            </a:r>
            <a:r>
              <a:rPr lang="en-US" dirty="0" smtClean="0"/>
              <a:t>specified in LO2.</a:t>
            </a:r>
          </a:p>
          <a:p>
            <a:pPr marL="285750" indent="-285750">
              <a:buClr>
                <a:srgbClr val="00B050"/>
              </a:buClr>
              <a:buFont typeface="Wingdings 3" panose="05040102010807070707" pitchFamily="18" charset="2"/>
              <a:buChar char=""/>
            </a:pPr>
            <a:endParaRPr lang="en-US" dirty="0" smtClean="0"/>
          </a:p>
          <a:p>
            <a:pPr marL="285750" indent="-285750">
              <a:buClr>
                <a:srgbClr val="00B050"/>
              </a:buClr>
              <a:buFont typeface="Wingdings 3" panose="05040102010807070707" pitchFamily="18" charset="2"/>
              <a:buChar char=""/>
            </a:pPr>
            <a:endParaRPr lang="en-US" dirty="0"/>
          </a:p>
          <a:p>
            <a:pPr marL="285750" indent="-285750">
              <a:buClr>
                <a:srgbClr val="00B050"/>
              </a:buClr>
              <a:buFont typeface="Wingdings 3" panose="05040102010807070707" pitchFamily="18" charset="2"/>
              <a:buChar char=""/>
            </a:pPr>
            <a:endParaRPr lang="en-US" dirty="0"/>
          </a:p>
          <a:p>
            <a:pPr marL="285750" indent="-285750">
              <a:buClr>
                <a:srgbClr val="00B050"/>
              </a:buClr>
              <a:buFont typeface="Wingdings 3" panose="05040102010807070707" pitchFamily="18" charset="2"/>
              <a:buChar char=""/>
            </a:pPr>
            <a:endParaRPr lang="en-US" dirty="0" smtClean="0"/>
          </a:p>
          <a:p>
            <a:pPr>
              <a:buClr>
                <a:srgbClr val="00B050"/>
              </a:buClr>
            </a:pPr>
            <a:r>
              <a:rPr lang="en-US" b="1" dirty="0" smtClean="0">
                <a:solidFill>
                  <a:srgbClr val="FF0000"/>
                </a:solidFill>
              </a:rPr>
              <a:t>P5.1 – Task 04 –</a:t>
            </a:r>
            <a:r>
              <a:rPr lang="en-US" dirty="0" smtClean="0">
                <a:solidFill>
                  <a:srgbClr val="FF0000"/>
                </a:solidFill>
              </a:rPr>
              <a:t> Carry out product testing so that it is in line with the agreed client needs, suggested enhancement and final solution.</a:t>
            </a:r>
          </a:p>
        </p:txBody>
      </p:sp>
      <p:sp>
        <p:nvSpPr>
          <p:cNvPr id="8" name="Title 2"/>
          <p:cNvSpPr>
            <a:spLocks noGrp="1"/>
          </p:cNvSpPr>
          <p:nvPr>
            <p:ph type="title"/>
          </p:nvPr>
        </p:nvSpPr>
        <p:spPr>
          <a:xfrm>
            <a:off x="70266" y="72008"/>
            <a:ext cx="8859452" cy="548680"/>
          </a:xfrm>
        </p:spPr>
        <p:txBody>
          <a:bodyPr>
            <a:noAutofit/>
          </a:bodyPr>
          <a:lstStyle/>
          <a:p>
            <a:r>
              <a:rPr lang="en-US" sz="3600" dirty="0" smtClean="0"/>
              <a:t>P5.1 </a:t>
            </a:r>
            <a:r>
              <a:rPr lang="en-US" sz="3600" dirty="0"/>
              <a:t>- </a:t>
            </a:r>
            <a:r>
              <a:rPr lang="en-US" sz="3600" dirty="0" smtClean="0"/>
              <a:t>Conducting Product Testing</a:t>
            </a:r>
            <a:endParaRPr lang="en-GB" sz="3600" dirty="0"/>
          </a:p>
        </p:txBody>
      </p:sp>
      <p:graphicFrame>
        <p:nvGraphicFramePr>
          <p:cNvPr id="6" name="Table 5"/>
          <p:cNvGraphicFramePr>
            <a:graphicFrameLocks noGrp="1"/>
          </p:cNvGraphicFramePr>
          <p:nvPr>
            <p:extLst>
              <p:ext uri="{D42A27DB-BD31-4B8C-83A1-F6EECF244321}">
                <p14:modId xmlns:p14="http://schemas.microsoft.com/office/powerpoint/2010/main" val="3556679853"/>
              </p:ext>
            </p:extLst>
          </p:nvPr>
        </p:nvGraphicFramePr>
        <p:xfrm>
          <a:off x="251520" y="4722336"/>
          <a:ext cx="6842515" cy="1010920"/>
        </p:xfrm>
        <a:graphic>
          <a:graphicData uri="http://schemas.openxmlformats.org/drawingml/2006/table">
            <a:tbl>
              <a:tblPr firstRow="1" bandRow="1">
                <a:tableStyleId>{5C22544A-7EE6-4342-B048-85BDC9FD1C3A}</a:tableStyleId>
              </a:tblPr>
              <a:tblGrid>
                <a:gridCol w="864096"/>
                <a:gridCol w="1080120"/>
                <a:gridCol w="864096"/>
                <a:gridCol w="792088"/>
                <a:gridCol w="1080120"/>
                <a:gridCol w="1296144"/>
                <a:gridCol w="865851"/>
              </a:tblGrid>
              <a:tr h="370840">
                <a:tc>
                  <a:txBody>
                    <a:bodyPr/>
                    <a:lstStyle/>
                    <a:p>
                      <a:pPr algn="ctr"/>
                      <a:r>
                        <a:rPr lang="en-GB" sz="1200" dirty="0" smtClean="0">
                          <a:latin typeface="Arial" panose="020B0604020202020204" pitchFamily="34" charset="0"/>
                          <a:cs typeface="Arial" panose="020B0604020202020204" pitchFamily="34" charset="0"/>
                        </a:rPr>
                        <a:t>What am I testing</a:t>
                      </a:r>
                      <a:endParaRPr lang="en-GB" sz="1200" dirty="0">
                        <a:latin typeface="Arial" panose="020B0604020202020204" pitchFamily="34" charset="0"/>
                        <a:cs typeface="Arial" panose="020B0604020202020204" pitchFamily="34" charset="0"/>
                      </a:endParaRPr>
                    </a:p>
                  </a:txBody>
                  <a:tcPr/>
                </a:tc>
                <a:tc>
                  <a:txBody>
                    <a:bodyPr/>
                    <a:lstStyle/>
                    <a:p>
                      <a:pPr algn="ctr"/>
                      <a:r>
                        <a:rPr lang="en-GB" sz="1200" dirty="0" smtClean="0">
                          <a:latin typeface="Arial" panose="020B0604020202020204" pitchFamily="34" charset="0"/>
                          <a:cs typeface="Arial" panose="020B0604020202020204" pitchFamily="34" charset="0"/>
                        </a:rPr>
                        <a:t>What should happen</a:t>
                      </a:r>
                      <a:endParaRPr lang="en-GB" sz="1200" dirty="0">
                        <a:latin typeface="Arial" panose="020B0604020202020204" pitchFamily="34" charset="0"/>
                        <a:cs typeface="Arial" panose="020B0604020202020204" pitchFamily="34" charset="0"/>
                      </a:endParaRPr>
                    </a:p>
                  </a:txBody>
                  <a:tcPr/>
                </a:tc>
                <a:tc>
                  <a:txBody>
                    <a:bodyPr/>
                    <a:lstStyle/>
                    <a:p>
                      <a:pPr algn="ctr"/>
                      <a:r>
                        <a:rPr lang="en-GB" sz="1200" dirty="0" smtClean="0">
                          <a:latin typeface="Arial" panose="020B0604020202020204" pitchFamily="34" charset="0"/>
                          <a:cs typeface="Arial" panose="020B0604020202020204" pitchFamily="34" charset="0"/>
                        </a:rPr>
                        <a:t>What did happen</a:t>
                      </a:r>
                      <a:endParaRPr lang="en-GB" sz="1200" dirty="0">
                        <a:latin typeface="Arial" panose="020B0604020202020204" pitchFamily="34" charset="0"/>
                        <a:cs typeface="Arial" panose="020B0604020202020204" pitchFamily="34" charset="0"/>
                      </a:endParaRPr>
                    </a:p>
                  </a:txBody>
                  <a:tcPr/>
                </a:tc>
                <a:tc>
                  <a:txBody>
                    <a:bodyPr/>
                    <a:lstStyle/>
                    <a:p>
                      <a:pPr algn="ctr"/>
                      <a:r>
                        <a:rPr lang="en-GB" sz="1200" dirty="0" smtClean="0">
                          <a:latin typeface="Arial" panose="020B0604020202020204" pitchFamily="34" charset="0"/>
                          <a:cs typeface="Arial" panose="020B0604020202020204" pitchFamily="34" charset="0"/>
                        </a:rPr>
                        <a:t>Steps to correct</a:t>
                      </a:r>
                      <a:endParaRPr lang="en-GB" sz="1200" dirty="0">
                        <a:latin typeface="Arial" panose="020B0604020202020204" pitchFamily="34" charset="0"/>
                        <a:cs typeface="Arial" panose="020B0604020202020204" pitchFamily="34" charset="0"/>
                      </a:endParaRPr>
                    </a:p>
                  </a:txBody>
                  <a:tcPr/>
                </a:tc>
                <a:tc>
                  <a:txBody>
                    <a:bodyPr/>
                    <a:lstStyle/>
                    <a:p>
                      <a:pPr algn="ctr"/>
                      <a:r>
                        <a:rPr lang="en-GB" sz="1200" dirty="0" smtClean="0">
                          <a:latin typeface="Arial" panose="020B0604020202020204" pitchFamily="34" charset="0"/>
                          <a:cs typeface="Arial" panose="020B0604020202020204" pitchFamily="34" charset="0"/>
                        </a:rPr>
                        <a:t>What client needs were met</a:t>
                      </a:r>
                      <a:endParaRPr lang="en-GB" sz="1200" dirty="0">
                        <a:latin typeface="Arial" panose="020B0604020202020204" pitchFamily="34" charset="0"/>
                        <a:cs typeface="Arial" panose="020B0604020202020204" pitchFamily="34" charset="0"/>
                      </a:endParaRPr>
                    </a:p>
                  </a:txBody>
                  <a:tcPr/>
                </a:tc>
                <a:tc>
                  <a:txBody>
                    <a:bodyPr/>
                    <a:lstStyle/>
                    <a:p>
                      <a:pPr algn="ctr"/>
                      <a:r>
                        <a:rPr lang="en-GB" sz="1200" dirty="0" smtClean="0">
                          <a:latin typeface="Arial" panose="020B0604020202020204" pitchFamily="34" charset="0"/>
                          <a:cs typeface="Arial" panose="020B0604020202020204" pitchFamily="34" charset="0"/>
                        </a:rPr>
                        <a:t>Enhancements made to the product</a:t>
                      </a:r>
                      <a:endParaRPr lang="en-GB" sz="1200" dirty="0">
                        <a:latin typeface="Arial" panose="020B0604020202020204" pitchFamily="34" charset="0"/>
                        <a:cs typeface="Arial" panose="020B0604020202020204" pitchFamily="34" charset="0"/>
                      </a:endParaRPr>
                    </a:p>
                  </a:txBody>
                  <a:tcPr/>
                </a:tc>
                <a:tc>
                  <a:txBody>
                    <a:bodyPr/>
                    <a:lstStyle/>
                    <a:p>
                      <a:pPr algn="ctr"/>
                      <a:r>
                        <a:rPr lang="en-GB" sz="1200" dirty="0" smtClean="0">
                          <a:latin typeface="Arial" panose="020B0604020202020204" pitchFamily="34" charset="0"/>
                          <a:cs typeface="Arial" panose="020B0604020202020204" pitchFamily="34" charset="0"/>
                        </a:rPr>
                        <a:t>Evidence</a:t>
                      </a:r>
                      <a:endParaRPr lang="en-GB" sz="1200" dirty="0">
                        <a:latin typeface="Arial" panose="020B0604020202020204" pitchFamily="34" charset="0"/>
                        <a:cs typeface="Arial" panose="020B0604020202020204" pitchFamily="34" charset="0"/>
                      </a:endParaRPr>
                    </a:p>
                  </a:txBody>
                  <a:tcPr/>
                </a:tc>
              </a:tr>
              <a:tr h="370840">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1885512183"/>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896686833"/>
              </p:ext>
            </p:extLst>
          </p:nvPr>
        </p:nvGraphicFramePr>
        <p:xfrm>
          <a:off x="7182356" y="1052736"/>
          <a:ext cx="1638116" cy="562966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I have a great product idea, can I make a million tomorrow</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What is a Patent and do I need one</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Has 3D printing revolutionised product creation</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Business techniques on extending product sales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is above the line and below the line</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What colour should my product be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If it is a virtual product, do I need to copyright it.</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509200"/>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US" sz="1600" dirty="0" smtClean="0"/>
              <a:t>You </a:t>
            </a:r>
            <a:r>
              <a:rPr lang="en-US" sz="1600" dirty="0"/>
              <a:t>are required to analyse the results of testing. </a:t>
            </a:r>
            <a:r>
              <a:rPr lang="en-US" sz="1600" dirty="0" smtClean="0"/>
              <a:t>Using the tests created take 3 from each test table, unit </a:t>
            </a:r>
            <a:r>
              <a:rPr lang="en-US" sz="1600" dirty="0"/>
              <a:t>testing and integration testing during </a:t>
            </a:r>
            <a:r>
              <a:rPr lang="en-US" sz="1600" dirty="0" smtClean="0"/>
              <a:t>implementation</a:t>
            </a:r>
            <a:r>
              <a:rPr lang="en-US" sz="1600" dirty="0"/>
              <a:t> and 4 from the </a:t>
            </a:r>
            <a:r>
              <a:rPr lang="en-US" sz="1600" dirty="0" smtClean="0"/>
              <a:t>product </a:t>
            </a:r>
            <a:r>
              <a:rPr lang="en-US" sz="1600" dirty="0"/>
              <a:t>testing against the agreed design solution. </a:t>
            </a:r>
            <a:r>
              <a:rPr lang="en-US" sz="1600" dirty="0" smtClean="0"/>
              <a:t>For each of these, recommend </a:t>
            </a:r>
            <a:r>
              <a:rPr lang="en-US" sz="1600" dirty="0"/>
              <a:t>improvements and enhancements </a:t>
            </a:r>
            <a:r>
              <a:rPr lang="en-US" sz="1600" dirty="0" smtClean="0"/>
              <a:t>to </a:t>
            </a:r>
            <a:r>
              <a:rPr lang="en-US" sz="1600" dirty="0"/>
              <a:t>the </a:t>
            </a:r>
            <a:r>
              <a:rPr lang="en-US" sz="1600" dirty="0" smtClean="0"/>
              <a:t>product based on the testing of that area. </a:t>
            </a:r>
            <a:r>
              <a:rPr lang="en-US" sz="1600" dirty="0"/>
              <a:t>The evidence should give details and a justification of all improvements and </a:t>
            </a:r>
            <a:r>
              <a:rPr lang="en-US" sz="1600" dirty="0" smtClean="0"/>
              <a:t>enhancements.</a:t>
            </a:r>
          </a:p>
          <a:p>
            <a:pPr marL="285750" indent="-285750">
              <a:buClr>
                <a:srgbClr val="00B050"/>
              </a:buClr>
              <a:buFont typeface="Wingdings 3" panose="05040102010807070707" pitchFamily="18" charset="2"/>
              <a:buChar char=""/>
            </a:pPr>
            <a:r>
              <a:rPr lang="en-US" sz="1600" dirty="0" smtClean="0"/>
              <a:t>Outline the report as such:</a:t>
            </a:r>
          </a:p>
          <a:p>
            <a:pPr marL="741363" indent="-342900">
              <a:buClr>
                <a:srgbClr val="00B050"/>
              </a:buClr>
              <a:buFont typeface="+mj-lt"/>
              <a:buAutoNum type="arabicPeriod"/>
            </a:pPr>
            <a:r>
              <a:rPr lang="en-US" sz="1600" dirty="0" smtClean="0"/>
              <a:t>Testing Stage</a:t>
            </a:r>
          </a:p>
          <a:p>
            <a:pPr marL="741363" indent="-342900">
              <a:buClr>
                <a:srgbClr val="00B050"/>
              </a:buClr>
              <a:buFont typeface="+mj-lt"/>
              <a:buAutoNum type="arabicPeriod"/>
            </a:pPr>
            <a:r>
              <a:rPr lang="en-US" sz="1600" dirty="0" smtClean="0"/>
              <a:t>Test Number</a:t>
            </a:r>
          </a:p>
          <a:p>
            <a:pPr marL="741363" indent="-342900">
              <a:buClr>
                <a:srgbClr val="00B050"/>
              </a:buClr>
              <a:buFont typeface="+mj-lt"/>
              <a:buAutoNum type="arabicPeriod"/>
            </a:pPr>
            <a:r>
              <a:rPr lang="en-US" sz="1600" dirty="0" smtClean="0"/>
              <a:t>What was tested and why</a:t>
            </a:r>
          </a:p>
          <a:p>
            <a:pPr marL="741363" indent="-342900">
              <a:buClr>
                <a:srgbClr val="00B050"/>
              </a:buClr>
              <a:buFont typeface="+mj-lt"/>
              <a:buAutoNum type="arabicPeriod"/>
            </a:pPr>
            <a:r>
              <a:rPr lang="en-US" sz="1600" dirty="0" smtClean="0"/>
              <a:t>Results of test</a:t>
            </a:r>
          </a:p>
          <a:p>
            <a:pPr marL="741363" indent="-342900">
              <a:buClr>
                <a:srgbClr val="00B050"/>
              </a:buClr>
              <a:buFont typeface="+mj-lt"/>
              <a:buAutoNum type="arabicPeriod"/>
            </a:pPr>
            <a:r>
              <a:rPr lang="en-US" sz="1600" dirty="0" smtClean="0"/>
              <a:t>Improvements to the product that could be made based on the test.</a:t>
            </a:r>
          </a:p>
          <a:p>
            <a:pPr marL="741363" indent="-342900">
              <a:buClr>
                <a:srgbClr val="00B050"/>
              </a:buClr>
              <a:buFont typeface="+mj-lt"/>
              <a:buAutoNum type="arabicPeriod"/>
            </a:pPr>
            <a:r>
              <a:rPr lang="en-US" sz="1600" dirty="0" smtClean="0"/>
              <a:t>What carrying out these improvements would entail</a:t>
            </a:r>
          </a:p>
          <a:p>
            <a:pPr marL="741363" indent="-342900">
              <a:buClr>
                <a:srgbClr val="00B050"/>
              </a:buClr>
              <a:buFont typeface="+mj-lt"/>
              <a:buAutoNum type="arabicPeriod"/>
            </a:pPr>
            <a:r>
              <a:rPr lang="en-US" sz="1600" dirty="0" smtClean="0"/>
              <a:t>Justification of these improvements to the user.</a:t>
            </a:r>
          </a:p>
          <a:p>
            <a:pPr marL="741363" indent="-342900">
              <a:buClr>
                <a:srgbClr val="00B050"/>
              </a:buClr>
              <a:buFont typeface="+mj-lt"/>
              <a:buAutoNum type="arabicPeriod"/>
            </a:pPr>
            <a:r>
              <a:rPr lang="en-US" sz="1600" dirty="0" smtClean="0"/>
              <a:t>Justification of these improvements to the client.</a:t>
            </a:r>
            <a:endParaRPr lang="en-US" sz="1600" dirty="0"/>
          </a:p>
          <a:p>
            <a:pPr marL="285750" indent="-285750">
              <a:buClr>
                <a:srgbClr val="00B050"/>
              </a:buClr>
              <a:buFont typeface="Wingdings 3" panose="05040102010807070707" pitchFamily="18" charset="2"/>
              <a:buChar char=""/>
            </a:pPr>
            <a:r>
              <a:rPr lang="en-US" sz="1600" dirty="0" smtClean="0"/>
              <a:t>You are not required to evidence or implement these improvements, just explain what they are, what could be improved and how it would make things better.</a:t>
            </a:r>
          </a:p>
          <a:p>
            <a:pPr>
              <a:buClr>
                <a:srgbClr val="00B050"/>
              </a:buClr>
            </a:pPr>
            <a:r>
              <a:rPr lang="en-US" sz="1600" b="1" dirty="0" smtClean="0">
                <a:solidFill>
                  <a:srgbClr val="FF0000"/>
                </a:solidFill>
              </a:rPr>
              <a:t>M3.1 – Task 05 –</a:t>
            </a:r>
            <a:r>
              <a:rPr lang="en-US" sz="1600" dirty="0" smtClean="0">
                <a:solidFill>
                  <a:srgbClr val="FF0000"/>
                </a:solidFill>
              </a:rPr>
              <a:t> Analyse the results of testing and recommend improvements and enhancements to the design solution</a:t>
            </a:r>
          </a:p>
        </p:txBody>
      </p:sp>
      <p:sp>
        <p:nvSpPr>
          <p:cNvPr id="8" name="Title 2"/>
          <p:cNvSpPr>
            <a:spLocks noGrp="1"/>
          </p:cNvSpPr>
          <p:nvPr>
            <p:ph type="title"/>
          </p:nvPr>
        </p:nvSpPr>
        <p:spPr>
          <a:xfrm>
            <a:off x="70266" y="72008"/>
            <a:ext cx="8859452" cy="548680"/>
          </a:xfrm>
        </p:spPr>
        <p:txBody>
          <a:bodyPr>
            <a:noAutofit/>
          </a:bodyPr>
          <a:lstStyle/>
          <a:p>
            <a:r>
              <a:rPr lang="en-US" sz="3600" dirty="0" smtClean="0"/>
              <a:t>M3.1 </a:t>
            </a:r>
            <a:r>
              <a:rPr lang="en-US" sz="3600" dirty="0"/>
              <a:t>- </a:t>
            </a:r>
            <a:r>
              <a:rPr lang="en-US" sz="3600" dirty="0" smtClean="0"/>
              <a:t>Conducting Product Testing</a:t>
            </a:r>
            <a:endParaRPr lang="en-GB" sz="3600" dirty="0"/>
          </a:p>
        </p:txBody>
      </p:sp>
    </p:spTree>
    <p:extLst>
      <p:ext uri="{BB962C8B-B14F-4D97-AF65-F5344CB8AC3E}">
        <p14:creationId xmlns:p14="http://schemas.microsoft.com/office/powerpoint/2010/main" val="3386205081"/>
      </p:ext>
    </p:extLst>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5496" y="44624"/>
            <a:ext cx="8856984" cy="504056"/>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000" dirty="0" smtClean="0"/>
              <a:t>LO3 </a:t>
            </a:r>
            <a:r>
              <a:rPr lang="en-GB" sz="4000" dirty="0"/>
              <a:t>– </a:t>
            </a:r>
            <a:r>
              <a:rPr lang="en-GB" sz="4000" dirty="0" smtClean="0"/>
              <a:t>Assessment Tasks</a:t>
            </a:r>
            <a:endParaRPr lang="en-GB" sz="4000" dirty="0"/>
          </a:p>
        </p:txBody>
      </p:sp>
      <p:sp>
        <p:nvSpPr>
          <p:cNvPr id="2" name="Rectangle 1"/>
          <p:cNvSpPr>
            <a:spLocks noChangeArrowheads="1"/>
          </p:cNvSpPr>
          <p:nvPr/>
        </p:nvSpPr>
        <p:spPr bwMode="auto">
          <a:xfrm>
            <a:off x="1259632" y="3959440"/>
            <a:ext cx="65" cy="980496"/>
          </a:xfrm>
          <a:prstGeom prst="rect">
            <a:avLst/>
          </a:prstGeom>
          <a:solidFill>
            <a:srgbClr val="F5F7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64991" rIns="0" bIns="231702"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1"/>
          <p:cNvSpPr>
            <a:spLocks noChangeArrowheads="1"/>
          </p:cNvSpPr>
          <p:nvPr/>
        </p:nvSpPr>
        <p:spPr bwMode="auto">
          <a:xfrm>
            <a:off x="0" y="-261648"/>
            <a:ext cx="65" cy="980496"/>
          </a:xfrm>
          <a:prstGeom prst="rect">
            <a:avLst/>
          </a:prstGeom>
          <a:solidFill>
            <a:srgbClr val="FEFEF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64991" rIns="0" bIns="231702"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8"/>
          <p:cNvSpPr/>
          <p:nvPr/>
        </p:nvSpPr>
        <p:spPr>
          <a:xfrm>
            <a:off x="251520" y="1052736"/>
            <a:ext cx="8570231" cy="5293757"/>
          </a:xfrm>
          <a:prstGeom prst="rect">
            <a:avLst/>
          </a:prstGeom>
        </p:spPr>
        <p:txBody>
          <a:bodyPr wrap="square">
            <a:spAutoFit/>
          </a:bodyPr>
          <a:lstStyle/>
          <a:p>
            <a:pPr fontAlgn="ctr">
              <a:spcBef>
                <a:spcPts val="0"/>
              </a:spcBef>
              <a:spcAft>
                <a:spcPts val="0"/>
              </a:spcAft>
            </a:pPr>
            <a:r>
              <a:rPr lang="en-US" sz="2600" dirty="0" smtClean="0">
                <a:solidFill>
                  <a:srgbClr val="000000"/>
                </a:solidFill>
                <a:latin typeface="Arial" panose="020B0604020202020204" pitchFamily="34" charset="0"/>
                <a:cs typeface="Arial" panose="020B0604020202020204" pitchFamily="34" charset="0"/>
              </a:rPr>
              <a:t>P4.1 </a:t>
            </a:r>
            <a:r>
              <a:rPr lang="en-US" sz="2600" dirty="0">
                <a:solidFill>
                  <a:srgbClr val="000000"/>
                </a:solidFill>
                <a:latin typeface="Arial" panose="020B0604020202020204" pitchFamily="34" charset="0"/>
                <a:cs typeface="Arial" panose="020B0604020202020204" pitchFamily="34" charset="0"/>
              </a:rPr>
              <a:t>– Task 01 - Learners must develop a product in line with the agreed design solution, following the implementation plan and keeping an implementation log.</a:t>
            </a:r>
            <a:endParaRPr lang="en-GB" sz="2600" dirty="0">
              <a:latin typeface="Arial" panose="020B0604020202020204" pitchFamily="34" charset="0"/>
              <a:cs typeface="Arial" panose="020B0604020202020204" pitchFamily="34" charset="0"/>
            </a:endParaRPr>
          </a:p>
          <a:p>
            <a:pPr fontAlgn="ctr">
              <a:spcBef>
                <a:spcPts val="0"/>
              </a:spcBef>
              <a:spcAft>
                <a:spcPts val="0"/>
              </a:spcAft>
            </a:pPr>
            <a:r>
              <a:rPr lang="en-US" sz="2600" dirty="0">
                <a:solidFill>
                  <a:srgbClr val="000000"/>
                </a:solidFill>
                <a:latin typeface="Arial" panose="020B0604020202020204" pitchFamily="34" charset="0"/>
                <a:cs typeface="Arial" panose="020B0604020202020204" pitchFamily="34" charset="0"/>
              </a:rPr>
              <a:t>P4.2 – Task 02 – Test the product at 3 different stages using a test table to track your progress. </a:t>
            </a:r>
            <a:endParaRPr lang="en-GB" sz="2600" dirty="0">
              <a:latin typeface="Arial" panose="020B0604020202020204" pitchFamily="34" charset="0"/>
              <a:cs typeface="Arial" panose="020B0604020202020204" pitchFamily="34" charset="0"/>
            </a:endParaRPr>
          </a:p>
          <a:p>
            <a:pPr fontAlgn="ctr">
              <a:spcBef>
                <a:spcPts val="0"/>
              </a:spcBef>
              <a:spcAft>
                <a:spcPts val="0"/>
              </a:spcAft>
            </a:pPr>
            <a:r>
              <a:rPr lang="en-US" sz="2600" dirty="0">
                <a:solidFill>
                  <a:srgbClr val="000000"/>
                </a:solidFill>
                <a:latin typeface="Arial" panose="020B0604020202020204" pitchFamily="34" charset="0"/>
                <a:cs typeface="Arial" panose="020B0604020202020204" pitchFamily="34" charset="0"/>
              </a:rPr>
              <a:t>P4.3 – Task 03 – Complete the product creation so that it is in line with the agreed solution</a:t>
            </a:r>
            <a:r>
              <a:rPr lang="en-US" sz="2600" dirty="0" smtClean="0">
                <a:solidFill>
                  <a:srgbClr val="000000"/>
                </a:solidFill>
                <a:latin typeface="Arial" panose="020B0604020202020204" pitchFamily="34" charset="0"/>
                <a:cs typeface="Arial" panose="020B0604020202020204" pitchFamily="34" charset="0"/>
              </a:rPr>
              <a:t>.</a:t>
            </a:r>
            <a:endParaRPr lang="en-GB" sz="2600" dirty="0">
              <a:latin typeface="Arial" panose="020B0604020202020204" pitchFamily="34" charset="0"/>
              <a:cs typeface="Arial" panose="020B0604020202020204" pitchFamily="34" charset="0"/>
            </a:endParaRPr>
          </a:p>
          <a:p>
            <a:pPr fontAlgn="ctr">
              <a:spcBef>
                <a:spcPts val="0"/>
              </a:spcBef>
              <a:spcAft>
                <a:spcPts val="0"/>
              </a:spcAft>
            </a:pPr>
            <a:r>
              <a:rPr lang="en-US" sz="2600" dirty="0">
                <a:solidFill>
                  <a:srgbClr val="000000"/>
                </a:solidFill>
                <a:latin typeface="Arial" panose="020B0604020202020204" pitchFamily="34" charset="0"/>
                <a:cs typeface="Arial" panose="020B0604020202020204" pitchFamily="34" charset="0"/>
              </a:rPr>
              <a:t>P5.1 – Task 04 – Carry out product testing so that it is in line with the agreed client needs, suggested enhancement and final solution</a:t>
            </a:r>
            <a:r>
              <a:rPr lang="en-US" sz="2600" dirty="0" smtClean="0">
                <a:solidFill>
                  <a:srgbClr val="000000"/>
                </a:solidFill>
                <a:latin typeface="Arial" panose="020B0604020202020204" pitchFamily="34" charset="0"/>
                <a:cs typeface="Arial" panose="020B0604020202020204" pitchFamily="34" charset="0"/>
              </a:rPr>
              <a:t>.</a:t>
            </a:r>
            <a:endParaRPr lang="en-GB" sz="2600" dirty="0">
              <a:latin typeface="Arial" panose="020B0604020202020204" pitchFamily="34" charset="0"/>
              <a:cs typeface="Arial" panose="020B0604020202020204" pitchFamily="34" charset="0"/>
            </a:endParaRPr>
          </a:p>
          <a:p>
            <a:pPr fontAlgn="ctr">
              <a:spcBef>
                <a:spcPts val="0"/>
              </a:spcBef>
              <a:spcAft>
                <a:spcPts val="0"/>
              </a:spcAft>
            </a:pPr>
            <a:r>
              <a:rPr lang="en-US" sz="2600" dirty="0">
                <a:solidFill>
                  <a:srgbClr val="000000"/>
                </a:solidFill>
                <a:latin typeface="Arial" panose="020B0604020202020204" pitchFamily="34" charset="0"/>
                <a:cs typeface="Arial" panose="020B0604020202020204" pitchFamily="34" charset="0"/>
              </a:rPr>
              <a:t>M3.1 – Task 05 – Analyse the results of testing and recommend improvements and enhancements to the design </a:t>
            </a:r>
            <a:r>
              <a:rPr lang="en-US" sz="2600" dirty="0" smtClean="0">
                <a:solidFill>
                  <a:srgbClr val="000000"/>
                </a:solidFill>
                <a:latin typeface="Arial" panose="020B0604020202020204" pitchFamily="34" charset="0"/>
                <a:cs typeface="Arial" panose="020B0604020202020204" pitchFamily="34" charset="0"/>
              </a:rPr>
              <a:t>solution</a:t>
            </a:r>
            <a:endParaRPr lang="en-GB" sz="2600" dirty="0">
              <a:latin typeface="Arial" panose="020B0604020202020204" pitchFamily="34" charset="0"/>
              <a:cs typeface="Arial" panose="020B0604020202020204" pitchFamily="34" charset="0"/>
            </a:endParaRPr>
          </a:p>
        </p:txBody>
      </p:sp>
      <p:sp>
        <p:nvSpPr>
          <p:cNvPr id="10" name="TextBox 9">
            <a:hlinkClick r:id="rId3" action="ppaction://hlinkfile"/>
          </p:cNvPr>
          <p:cNvSpPr txBox="1"/>
          <p:nvPr/>
        </p:nvSpPr>
        <p:spPr>
          <a:xfrm>
            <a:off x="8388424" y="5889466"/>
            <a:ext cx="360040" cy="707886"/>
          </a:xfrm>
          <a:prstGeom prst="rect">
            <a:avLst/>
          </a:prstGeom>
          <a:noFill/>
        </p:spPr>
        <p:txBody>
          <a:bodyPr wrap="square" rtlCol="0">
            <a:spAutoFit/>
          </a:bodyPr>
          <a:lstStyle/>
          <a:p>
            <a:r>
              <a:rPr lang="en-US" sz="4000" b="1" dirty="0" smtClean="0">
                <a:solidFill>
                  <a:srgbClr val="FF0000"/>
                </a:solidFill>
              </a:rPr>
              <a:t>?</a:t>
            </a:r>
            <a:endParaRPr lang="en-GB" sz="1600" b="1" dirty="0">
              <a:solidFill>
                <a:srgbClr val="FF0000"/>
              </a:solidFill>
            </a:endParaRPr>
          </a:p>
        </p:txBody>
      </p:sp>
    </p:spTree>
    <p:extLst>
      <p:ext uri="{BB962C8B-B14F-4D97-AF65-F5344CB8AC3E}">
        <p14:creationId xmlns:p14="http://schemas.microsoft.com/office/powerpoint/2010/main" val="2112197663"/>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632311"/>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number of points available for each unit depends on the unit grade achieved. </a:t>
            </a:r>
            <a:r>
              <a:rPr lang="en-US" sz="2400" dirty="0" smtClean="0">
                <a:solidFill>
                  <a:srgbClr val="000000"/>
                </a:solidFill>
                <a:latin typeface="Arial" panose="020B0604020202020204" pitchFamily="34" charset="0"/>
              </a:rPr>
              <a:t>Units </a:t>
            </a:r>
            <a:r>
              <a:rPr lang="en-US" sz="2400" dirty="0">
                <a:solidFill>
                  <a:srgbClr val="000000"/>
                </a:solidFill>
                <a:latin typeface="Arial" panose="020B0604020202020204" pitchFamily="34" charset="0"/>
              </a:rPr>
              <a:t>1 and 2 in the Cambridge </a:t>
            </a:r>
            <a:r>
              <a:rPr lang="en-US" sz="2400" dirty="0" err="1">
                <a:solidFill>
                  <a:srgbClr val="000000"/>
                </a:solidFill>
                <a:latin typeface="Arial" panose="020B0604020202020204" pitchFamily="34" charset="0"/>
              </a:rPr>
              <a:t>Technicals</a:t>
            </a:r>
            <a:r>
              <a:rPr lang="en-US" sz="2400" dirty="0">
                <a:solidFill>
                  <a:srgbClr val="000000"/>
                </a:solidFill>
                <a:latin typeface="Arial" panose="020B0604020202020204" pitchFamily="34" charset="0"/>
              </a:rPr>
              <a:t> in IT are 90 GLH; all other units are 60 GLH. </a:t>
            </a: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table below shows the number of points issued for each grade</a:t>
            </a:r>
            <a:r>
              <a:rPr lang="en-US" sz="24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4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400" dirty="0" smtClean="0">
              <a:solidFill>
                <a:srgbClr val="000000"/>
              </a:solidFill>
              <a:latin typeface="Arial" panose="020B0604020202020204" pitchFamily="34" charset="0"/>
            </a:endParaRPr>
          </a:p>
          <a:p>
            <a:pPr>
              <a:buClr>
                <a:srgbClr val="00B050"/>
              </a:buClr>
              <a:buSzPct val="80000"/>
            </a:pPr>
            <a:r>
              <a:rPr lang="en-US" sz="2400" dirty="0">
                <a:solidFill>
                  <a:srgbClr val="000000"/>
                </a:solidFill>
                <a:latin typeface="Arial" panose="020B0604020202020204" pitchFamily="34" charset="0"/>
              </a:rPr>
              <a:t>		</a:t>
            </a:r>
          </a:p>
          <a:p>
            <a:pPr>
              <a:buClr>
                <a:srgbClr val="00B050"/>
              </a:buClr>
              <a:buSzPct val="80000"/>
            </a:pPr>
            <a:r>
              <a:rPr lang="en-GB" sz="2400" dirty="0">
                <a:solidFill>
                  <a:srgbClr val="000000"/>
                </a:solidFill>
                <a:latin typeface="Arial" panose="020B0604020202020204" pitchFamily="34" charset="0"/>
              </a:rPr>
              <a:t>	</a:t>
            </a:r>
            <a:endParaRPr lang="en-GB" sz="2400" dirty="0" smtClean="0">
              <a:solidFill>
                <a:srgbClr val="000000"/>
              </a:solidFill>
              <a:latin typeface="Arial" panose="020B0604020202020204" pitchFamily="34" charset="0"/>
            </a:endParaRPr>
          </a:p>
          <a:p>
            <a:pPr>
              <a:buClr>
                <a:srgbClr val="00B050"/>
              </a:buClr>
              <a:buSzPct val="80000"/>
            </a:pPr>
            <a:endParaRPr lang="en-US" sz="2400"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sz="2400" dirty="0"/>
              <a:t>To calculate the learner’s qualification </a:t>
            </a:r>
            <a:r>
              <a:rPr lang="en-US" sz="2400" dirty="0" smtClean="0"/>
              <a:t>grade you </a:t>
            </a:r>
            <a:r>
              <a:rPr lang="en-US" sz="2400" dirty="0"/>
              <a:t>will need to add up all the points for the units the learner has achieved, making sure they’ve covered the appropriate mandatory content, taken sufficient externally assessed units, and any units required for the chosen pathway</a:t>
            </a:r>
            <a:r>
              <a:rPr lang="en-US" sz="2400" dirty="0" smtClean="0"/>
              <a:t>.</a:t>
            </a:r>
            <a:endParaRPr lang="en-GB" sz="24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389916223"/>
              </p:ext>
            </p:extLst>
          </p:nvPr>
        </p:nvGraphicFramePr>
        <p:xfrm>
          <a:off x="395536" y="3046080"/>
          <a:ext cx="8424935" cy="1584960"/>
        </p:xfrm>
        <a:graphic>
          <a:graphicData uri="http://schemas.openxmlformats.org/drawingml/2006/table">
            <a:tbl>
              <a:tblPr firstRow="1" bandRow="1">
                <a:tableStyleId>{5C22544A-7EE6-4342-B048-85BDC9FD1C3A}</a:tableStyleId>
              </a:tblPr>
              <a:tblGrid>
                <a:gridCol w="1684987"/>
                <a:gridCol w="1684987"/>
                <a:gridCol w="1684987"/>
                <a:gridCol w="1684987"/>
                <a:gridCol w="1684987"/>
              </a:tblGrid>
              <a:tr h="182838">
                <a:tc>
                  <a:txBody>
                    <a:bodyPr/>
                    <a:lstStyle/>
                    <a:p>
                      <a:r>
                        <a:rPr kumimoji="0" lang="en-GB" sz="2000" b="1" kern="1200" dirty="0" smtClean="0">
                          <a:solidFill>
                            <a:srgbClr val="000000"/>
                          </a:solidFill>
                          <a:latin typeface="Arial" panose="020B0604020202020204" pitchFamily="34" charset="0"/>
                          <a:ea typeface="+mn-ea"/>
                          <a:cs typeface="Arial" panose="020B0604020202020204" pitchFamily="34" charset="0"/>
                        </a:rPr>
                        <a:t>Unit GLH</a:t>
                      </a:r>
                      <a:endParaRPr kumimoji="0" lang="en-GB" sz="2000" b="1" kern="1200" dirty="0">
                        <a:solidFill>
                          <a:srgbClr val="000000"/>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rgbClr val="000000"/>
                          </a:solidFill>
                          <a:latin typeface="Arial" panose="020B0604020202020204" pitchFamily="34" charset="0"/>
                          <a:cs typeface="Arial" panose="020B0604020202020204" pitchFamily="34" charset="0"/>
                        </a:rPr>
                        <a:t>Points table for units based on GLH </a:t>
                      </a:r>
                      <a:endParaRPr lang="en-GB" sz="2000"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90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21</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27</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632311"/>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number of points available for each unit depends on the unit grade achieved. </a:t>
            </a:r>
            <a:r>
              <a:rPr lang="en-US" sz="2400" dirty="0" smtClean="0">
                <a:solidFill>
                  <a:srgbClr val="000000"/>
                </a:solidFill>
                <a:latin typeface="Arial" panose="020B0604020202020204" pitchFamily="34" charset="0"/>
              </a:rPr>
              <a:t>Units </a:t>
            </a:r>
            <a:r>
              <a:rPr lang="en-US" sz="2400" dirty="0">
                <a:solidFill>
                  <a:srgbClr val="000000"/>
                </a:solidFill>
                <a:latin typeface="Arial" panose="020B0604020202020204" pitchFamily="34" charset="0"/>
              </a:rPr>
              <a:t>1 and 2 in the Cambridge </a:t>
            </a:r>
            <a:r>
              <a:rPr lang="en-US" sz="2400" dirty="0" err="1">
                <a:solidFill>
                  <a:srgbClr val="000000"/>
                </a:solidFill>
                <a:latin typeface="Arial" panose="020B0604020202020204" pitchFamily="34" charset="0"/>
              </a:rPr>
              <a:t>Technicals</a:t>
            </a:r>
            <a:r>
              <a:rPr lang="en-US" sz="2400" dirty="0">
                <a:solidFill>
                  <a:srgbClr val="000000"/>
                </a:solidFill>
                <a:latin typeface="Arial" panose="020B0604020202020204" pitchFamily="34" charset="0"/>
              </a:rPr>
              <a:t> in IT are 90 GLH; all other units are 60 GLH. </a:t>
            </a: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table below shows the number of points issued for each grade</a:t>
            </a:r>
            <a:r>
              <a:rPr lang="en-US" sz="24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4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400" dirty="0" smtClean="0">
              <a:solidFill>
                <a:srgbClr val="000000"/>
              </a:solidFill>
              <a:latin typeface="Arial" panose="020B0604020202020204" pitchFamily="34" charset="0"/>
            </a:endParaRPr>
          </a:p>
          <a:p>
            <a:pPr>
              <a:buClr>
                <a:srgbClr val="00B050"/>
              </a:buClr>
              <a:buSzPct val="80000"/>
            </a:pPr>
            <a:r>
              <a:rPr lang="en-US" sz="2400" dirty="0">
                <a:solidFill>
                  <a:srgbClr val="000000"/>
                </a:solidFill>
                <a:latin typeface="Arial" panose="020B0604020202020204" pitchFamily="34" charset="0"/>
              </a:rPr>
              <a:t>		</a:t>
            </a:r>
          </a:p>
          <a:p>
            <a:pPr>
              <a:buClr>
                <a:srgbClr val="00B050"/>
              </a:buClr>
              <a:buSzPct val="80000"/>
            </a:pPr>
            <a:r>
              <a:rPr lang="en-GB" sz="2400" dirty="0">
                <a:solidFill>
                  <a:srgbClr val="000000"/>
                </a:solidFill>
                <a:latin typeface="Arial" panose="020B0604020202020204" pitchFamily="34" charset="0"/>
              </a:rPr>
              <a:t>	</a:t>
            </a:r>
            <a:endParaRPr lang="en-US" sz="2400" dirty="0">
              <a:solidFill>
                <a:srgbClr val="000000"/>
              </a:solidFill>
              <a:latin typeface="Arial" panose="020B0604020202020204" pitchFamily="34" charset="0"/>
            </a:endParaRPr>
          </a:p>
          <a:p>
            <a:pPr>
              <a:buClr>
                <a:srgbClr val="00B050"/>
              </a:buClr>
              <a:buSzPct val="80000"/>
            </a:pPr>
            <a:endParaRPr lang="en-US" sz="2400"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sz="2400" dirty="0"/>
              <a:t>To calculate the learner’s qualification </a:t>
            </a:r>
            <a:r>
              <a:rPr lang="en-US" sz="2400" dirty="0" smtClean="0"/>
              <a:t>grade you </a:t>
            </a:r>
            <a:r>
              <a:rPr lang="en-US" sz="2400" dirty="0"/>
              <a:t>will need to add up all the points for the units the learner has achieved, making sure they’ve covered the appropriate mandatory content, taken sufficient externally assessed units, and any units required for the chosen pathway</a:t>
            </a:r>
            <a:r>
              <a:rPr lang="en-US" sz="2400" dirty="0" smtClean="0"/>
              <a:t>.</a:t>
            </a:r>
            <a:endParaRPr lang="en-GB" sz="24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92411467"/>
              </p:ext>
            </p:extLst>
          </p:nvPr>
        </p:nvGraphicFramePr>
        <p:xfrm>
          <a:off x="539554" y="3068960"/>
          <a:ext cx="8064895" cy="1584960"/>
        </p:xfrm>
        <a:graphic>
          <a:graphicData uri="http://schemas.openxmlformats.org/drawingml/2006/table">
            <a:tbl>
              <a:tblPr firstRow="1" bandRow="1">
                <a:tableStyleId>{5C22544A-7EE6-4342-B048-85BDC9FD1C3A}</a:tableStyleId>
              </a:tblPr>
              <a:tblGrid>
                <a:gridCol w="1612979"/>
                <a:gridCol w="1612979"/>
                <a:gridCol w="1612979"/>
                <a:gridCol w="1612979"/>
                <a:gridCol w="1612979"/>
              </a:tblGrid>
              <a:tr h="182838">
                <a:tc>
                  <a:txBody>
                    <a:bodyPr/>
                    <a:lstStyle/>
                    <a:p>
                      <a:r>
                        <a:rPr kumimoji="0" lang="en-GB" sz="2000" b="1" kern="1200" dirty="0" smtClean="0">
                          <a:solidFill>
                            <a:srgbClr val="000000"/>
                          </a:solidFill>
                          <a:latin typeface="Arial" panose="020B0604020202020204" pitchFamily="34" charset="0"/>
                          <a:ea typeface="+mn-ea"/>
                          <a:cs typeface="Arial" panose="020B0604020202020204" pitchFamily="34" charset="0"/>
                        </a:rPr>
                        <a:t>Unit GLH</a:t>
                      </a:r>
                      <a:endParaRPr kumimoji="0" lang="en-GB" sz="2000" b="1" kern="1200" dirty="0">
                        <a:solidFill>
                          <a:srgbClr val="000000"/>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rgbClr val="000000"/>
                          </a:solidFill>
                          <a:latin typeface="Arial" panose="020B0604020202020204" pitchFamily="34" charset="0"/>
                          <a:cs typeface="Arial" panose="020B0604020202020204" pitchFamily="34" charset="0"/>
                        </a:rPr>
                        <a:t>Points table for units based on GLH </a:t>
                      </a:r>
                      <a:endParaRPr lang="en-GB" sz="2000"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90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21</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27</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884699843"/>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3600" dirty="0">
                <a:solidFill>
                  <a:srgbClr val="000000"/>
                </a:solidFill>
                <a:latin typeface="Arial" panose="020B0604020202020204" pitchFamily="34" charset="0"/>
              </a:rPr>
              <a:t>Qualification </a:t>
            </a:r>
            <a:r>
              <a:rPr lang="en-US" sz="3600" dirty="0" smtClean="0">
                <a:solidFill>
                  <a:srgbClr val="000000"/>
                </a:solidFill>
                <a:latin typeface="Arial" panose="020B0604020202020204" pitchFamily="34" charset="0"/>
              </a:rPr>
              <a:t>Grade Table - Diploma</a:t>
            </a:r>
            <a:endParaRPr lang="en-US" sz="36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2246769"/>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a:t>
            </a:r>
            <a:r>
              <a:rPr lang="en-US" sz="2800" dirty="0" smtClean="0">
                <a:solidFill>
                  <a:srgbClr val="000000"/>
                </a:solidFill>
                <a:latin typeface="Arial" panose="020B0604020202020204" pitchFamily="34" charset="0"/>
              </a:rPr>
              <a:t>table</a:t>
            </a:r>
          </a:p>
          <a:p>
            <a:pPr marL="285750" indent="-285750">
              <a:buClr>
                <a:srgbClr val="00B050"/>
              </a:buClr>
              <a:buSzPct val="80000"/>
              <a:buFont typeface="Wingdings 3" panose="05040102010807070707" pitchFamily="18" charset="2"/>
              <a:buChar char=""/>
            </a:pPr>
            <a:r>
              <a:rPr lang="en-US" sz="2800" dirty="0" smtClean="0">
                <a:solidFill>
                  <a:srgbClr val="000000"/>
                </a:solidFill>
                <a:latin typeface="Arial" panose="020B0604020202020204" pitchFamily="34" charset="0"/>
              </a:rPr>
              <a:t>OCR </a:t>
            </a:r>
            <a:r>
              <a:rPr lang="en-US" sz="2800" dirty="0">
                <a:solidFill>
                  <a:srgbClr val="000000"/>
                </a:solidFill>
                <a:latin typeface="Arial" panose="020B0604020202020204" pitchFamily="34" charset="0"/>
              </a:rPr>
              <a:t>Level 3 Cambridge Technical Introductory Diploma (</a:t>
            </a:r>
            <a:r>
              <a:rPr lang="en-US" sz="2800" b="1" dirty="0">
                <a:solidFill>
                  <a:srgbClr val="000000"/>
                </a:solidFill>
                <a:latin typeface="Arial" panose="020B0604020202020204" pitchFamily="34" charset="0"/>
              </a:rPr>
              <a:t>360 GLH</a:t>
            </a:r>
            <a:r>
              <a:rPr lang="en-US" sz="2800" dirty="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r>
              <a:rPr lang="en-US" sz="2800" dirty="0" smtClean="0">
                <a:solidFill>
                  <a:srgbClr val="000000"/>
                </a:solidFill>
                <a:latin typeface="Arial" panose="020B060402020202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580489143"/>
              </p:ext>
            </p:extLst>
          </p:nvPr>
        </p:nvGraphicFramePr>
        <p:xfrm>
          <a:off x="683568" y="3501008"/>
          <a:ext cx="7416824" cy="2251710"/>
        </p:xfrm>
        <a:graphic>
          <a:graphicData uri="http://schemas.openxmlformats.org/drawingml/2006/table">
            <a:tbl>
              <a:tblPr>
                <a:tableStyleId>{E8B1032C-EA38-4F05-BA0D-38AFFFC7BED3}</a:tableStyleId>
              </a:tblPr>
              <a:tblGrid>
                <a:gridCol w="2950340"/>
                <a:gridCol w="2499593"/>
                <a:gridCol w="1966891"/>
              </a:tblGrid>
              <a:tr h="190500">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dirty="0">
                          <a:effectLst/>
                          <a:latin typeface="Arial" panose="020B0604020202020204" pitchFamily="34" charset="0"/>
                          <a:cs typeface="Arial" panose="020B0604020202020204" pitchFamily="34" charset="0"/>
                        </a:rPr>
                        <a:t>104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Distinction*</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100 – 103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92 – 99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Merit</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84 – 91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Below 84</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Unclassified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13361582"/>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Foundation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Foundation Diploma (</a:t>
            </a:r>
            <a:r>
              <a:rPr lang="en-US" sz="2800" b="1" dirty="0">
                <a:solidFill>
                  <a:srgbClr val="000000"/>
                </a:solidFill>
                <a:latin typeface="Arial" panose="020B0604020202020204" pitchFamily="34" charset="0"/>
              </a:rPr>
              <a:t>540 GLH</a:t>
            </a:r>
            <a:r>
              <a:rPr lang="en-US" sz="2800" dirty="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23139194"/>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a:effectLst/>
                          <a:latin typeface="Arial" panose="020B0604020202020204" pitchFamily="34" charset="0"/>
                          <a:cs typeface="Arial" panose="020B0604020202020204" pitchFamily="34" charset="0"/>
                        </a:rPr>
                        <a:t>156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a:effectLst/>
                          <a:latin typeface="Arial" panose="020B0604020202020204" pitchFamily="34" charset="0"/>
                          <a:cs typeface="Arial" panose="020B0604020202020204" pitchFamily="34" charset="0"/>
                        </a:rPr>
                        <a:t>153 – 155</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150 – 152</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144 – 149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138 – 143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132 – 137</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126 – 131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Below 126</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2801837664"/>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Technical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Diploma (720 GLH)</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20743677"/>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208 </a:t>
                      </a:r>
                      <a:r>
                        <a:rPr lang="en-GB" sz="2400" u="none" strike="noStrike" dirty="0">
                          <a:effectLst/>
                          <a:latin typeface="Arial" panose="020B0604020202020204" pitchFamily="34" charset="0"/>
                          <a:cs typeface="Arial" panose="020B0604020202020204" pitchFamily="34" charset="0"/>
                        </a:rPr>
                        <a:t>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204 - 207</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200 – 203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192 – 199</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184 – 191</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176 – 183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168 - 175</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a:effectLst/>
                          <a:latin typeface="Arial" panose="020B0604020202020204" pitchFamily="34" charset="0"/>
                          <a:cs typeface="Arial" panose="020B0604020202020204" pitchFamily="34" charset="0"/>
                        </a:rPr>
                        <a:t>Below </a:t>
                      </a:r>
                      <a:r>
                        <a:rPr lang="en-GB" sz="2400" u="none" strike="noStrike" dirty="0" smtClean="0">
                          <a:effectLst/>
                          <a:latin typeface="Arial" panose="020B0604020202020204" pitchFamily="34" charset="0"/>
                          <a:cs typeface="Arial" panose="020B0604020202020204" pitchFamily="34" charset="0"/>
                        </a:rPr>
                        <a:t>168</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82246552"/>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170646"/>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200" dirty="0" smtClean="0">
                <a:solidFill>
                  <a:srgbClr val="000000"/>
                </a:solidFill>
                <a:latin typeface="Arial" panose="020B0604020202020204" pitchFamily="34" charset="0"/>
              </a:rPr>
              <a:t>The </a:t>
            </a:r>
            <a:r>
              <a:rPr lang="en-US" sz="2200" dirty="0">
                <a:solidFill>
                  <a:srgbClr val="000000"/>
                </a:solidFill>
                <a:latin typeface="Arial" panose="020B0604020202020204" pitchFamily="34" charset="0"/>
              </a:rPr>
              <a:t>number of points available for each unit depends on the unit grade achieved. </a:t>
            </a:r>
            <a:r>
              <a:rPr lang="en-US" sz="2200" dirty="0" smtClean="0">
                <a:solidFill>
                  <a:srgbClr val="000000"/>
                </a:solidFill>
                <a:latin typeface="Arial" panose="020B0604020202020204" pitchFamily="34" charset="0"/>
              </a:rPr>
              <a:t>Units </a:t>
            </a:r>
            <a:r>
              <a:rPr lang="en-US" sz="2200" dirty="0">
                <a:solidFill>
                  <a:srgbClr val="000000"/>
                </a:solidFill>
                <a:latin typeface="Arial" panose="020B0604020202020204" pitchFamily="34" charset="0"/>
              </a:rPr>
              <a:t>1 and 2 in the Cambridge </a:t>
            </a:r>
            <a:r>
              <a:rPr lang="en-US" sz="2200" dirty="0" err="1">
                <a:solidFill>
                  <a:srgbClr val="000000"/>
                </a:solidFill>
                <a:latin typeface="Arial" panose="020B0604020202020204" pitchFamily="34" charset="0"/>
              </a:rPr>
              <a:t>Technicals</a:t>
            </a:r>
            <a:r>
              <a:rPr lang="en-US" sz="2200" dirty="0">
                <a:solidFill>
                  <a:srgbClr val="000000"/>
                </a:solidFill>
                <a:latin typeface="Arial" panose="020B0604020202020204" pitchFamily="34" charset="0"/>
              </a:rPr>
              <a:t> in IT are 90 GLH; all other units are 60 GLH. </a:t>
            </a:r>
            <a:r>
              <a:rPr lang="en-US" sz="2200" dirty="0" smtClean="0">
                <a:solidFill>
                  <a:srgbClr val="000000"/>
                </a:solidFill>
                <a:latin typeface="Arial" panose="020B0604020202020204" pitchFamily="34" charset="0"/>
              </a:rPr>
              <a:t>The </a:t>
            </a:r>
            <a:r>
              <a:rPr lang="en-US" sz="2200" dirty="0">
                <a:solidFill>
                  <a:srgbClr val="000000"/>
                </a:solidFill>
                <a:latin typeface="Arial" panose="020B0604020202020204" pitchFamily="34" charset="0"/>
              </a:rPr>
              <a:t>table below shows the number of points issued for each grade</a:t>
            </a:r>
            <a:r>
              <a:rPr lang="en-US" sz="22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2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200" dirty="0" smtClean="0">
              <a:solidFill>
                <a:srgbClr val="000000"/>
              </a:solidFill>
              <a:latin typeface="Arial" panose="020B0604020202020204" pitchFamily="34" charset="0"/>
            </a:endParaRPr>
          </a:p>
          <a:p>
            <a:pPr>
              <a:buClr>
                <a:srgbClr val="00B050"/>
              </a:buClr>
              <a:buSzPct val="80000"/>
            </a:pPr>
            <a:r>
              <a:rPr lang="en-US" sz="2200" dirty="0">
                <a:solidFill>
                  <a:srgbClr val="000000"/>
                </a:solidFill>
                <a:latin typeface="Arial" panose="020B0604020202020204" pitchFamily="34" charset="0"/>
              </a:rPr>
              <a:t>		</a:t>
            </a:r>
          </a:p>
          <a:p>
            <a:pPr>
              <a:buClr>
                <a:srgbClr val="00B050"/>
              </a:buClr>
              <a:buSzPct val="80000"/>
            </a:pPr>
            <a:r>
              <a:rPr lang="en-GB" sz="2200" dirty="0">
                <a:solidFill>
                  <a:srgbClr val="000000"/>
                </a:solidFill>
                <a:latin typeface="Arial" panose="020B0604020202020204" pitchFamily="34" charset="0"/>
              </a:rPr>
              <a:t>	</a:t>
            </a:r>
            <a:endParaRPr lang="en-GB" sz="2200" dirty="0" smtClean="0">
              <a:solidFill>
                <a:srgbClr val="000000"/>
              </a:solidFill>
              <a:latin typeface="Arial" panose="020B0604020202020204" pitchFamily="34" charset="0"/>
            </a:endParaRPr>
          </a:p>
          <a:p>
            <a:pPr>
              <a:buClr>
                <a:srgbClr val="00B050"/>
              </a:buClr>
              <a:buSzPct val="80000"/>
            </a:pPr>
            <a:endParaRPr lang="en-US" sz="2200" dirty="0">
              <a:solidFill>
                <a:srgbClr val="000000"/>
              </a:solidFill>
              <a:latin typeface="Arial" panose="020B0604020202020204" pitchFamily="34" charset="0"/>
            </a:endParaRPr>
          </a:p>
          <a:p>
            <a:pPr>
              <a:buClr>
                <a:srgbClr val="00B050"/>
              </a:buClr>
              <a:buSzPct val="80000"/>
            </a:pPr>
            <a:endParaRPr lang="en-US" sz="2200"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sz="2200" dirty="0"/>
              <a:t>To calculate the learner’s qualification </a:t>
            </a:r>
            <a:r>
              <a:rPr lang="en-US" sz="2200" dirty="0" smtClean="0"/>
              <a:t>grade you </a:t>
            </a:r>
            <a:r>
              <a:rPr lang="en-US" sz="2200" dirty="0"/>
              <a:t>will need to add up all the points for the units the learner has achieved, making sure they’ve covered the appropriate mandatory content, taken sufficient externally assessed units, and any units required for the chosen pathway</a:t>
            </a:r>
            <a:r>
              <a:rPr lang="en-US" sz="2200" dirty="0" smtClean="0"/>
              <a:t>.</a:t>
            </a:r>
            <a:endParaRPr lang="en-GB" sz="22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69894009"/>
              </p:ext>
            </p:extLst>
          </p:nvPr>
        </p:nvGraphicFramePr>
        <p:xfrm>
          <a:off x="827584" y="2614032"/>
          <a:ext cx="7848870" cy="1584960"/>
        </p:xfrm>
        <a:graphic>
          <a:graphicData uri="http://schemas.openxmlformats.org/drawingml/2006/table">
            <a:tbl>
              <a:tblPr firstRow="1" bandRow="1">
                <a:tableStyleId>{5C22544A-7EE6-4342-B048-85BDC9FD1C3A}</a:tableStyleId>
              </a:tblPr>
              <a:tblGrid>
                <a:gridCol w="1569774"/>
                <a:gridCol w="1569774"/>
                <a:gridCol w="1569774"/>
                <a:gridCol w="1569774"/>
                <a:gridCol w="1569774"/>
              </a:tblGrid>
              <a:tr h="182838">
                <a:tc>
                  <a:txBody>
                    <a:bodyPr/>
                    <a:lstStyle/>
                    <a:p>
                      <a:r>
                        <a:rPr kumimoji="0" lang="en-GB" sz="2000" b="1" kern="1200" dirty="0" smtClean="0">
                          <a:solidFill>
                            <a:schemeClr val="bg1"/>
                          </a:solidFill>
                          <a:latin typeface="Arial" panose="020B0604020202020204" pitchFamily="34" charset="0"/>
                          <a:ea typeface="+mn-ea"/>
                          <a:cs typeface="Arial" panose="020B0604020202020204" pitchFamily="34" charset="0"/>
                        </a:rPr>
                        <a:t>Unit GLH</a:t>
                      </a:r>
                      <a:endParaRPr kumimoji="0" lang="en-GB" sz="2000" b="1" kern="1200" dirty="0">
                        <a:solidFill>
                          <a:schemeClr val="bg1"/>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chemeClr val="bg1"/>
                          </a:solidFill>
                          <a:latin typeface="Arial" panose="020B0604020202020204" pitchFamily="34" charset="0"/>
                          <a:cs typeface="Arial" panose="020B0604020202020204" pitchFamily="34" charset="0"/>
                        </a:rPr>
                        <a:t>Points table for units based on GLH </a:t>
                      </a:r>
                      <a:endParaRPr lang="en-GB" sz="2000" dirty="0">
                        <a:solidFill>
                          <a:schemeClr val="bg1"/>
                        </a:solidFill>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90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21</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27</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581353422"/>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3" name="Table 2"/>
          <p:cNvGraphicFramePr>
            <a:graphicFrameLocks noGrp="1"/>
          </p:cNvGraphicFramePr>
          <p:nvPr>
            <p:extLst>
              <p:ext uri="{D42A27DB-BD31-4B8C-83A1-F6EECF244321}">
                <p14:modId xmlns:p14="http://schemas.microsoft.com/office/powerpoint/2010/main" val="3087864070"/>
              </p:ext>
            </p:extLst>
          </p:nvPr>
        </p:nvGraphicFramePr>
        <p:xfrm>
          <a:off x="251520" y="1052736"/>
          <a:ext cx="8580620" cy="5605272"/>
        </p:xfrm>
        <a:graphic>
          <a:graphicData uri="http://schemas.openxmlformats.org/drawingml/2006/table">
            <a:tbl>
              <a:tblPr firstRow="1" bandRow="1">
                <a:tableStyleId>{5C22544A-7EE6-4342-B048-85BDC9FD1C3A}</a:tableStyleId>
              </a:tblPr>
              <a:tblGrid>
                <a:gridCol w="1440160"/>
                <a:gridCol w="2448272"/>
                <a:gridCol w="2664296"/>
                <a:gridCol w="2027892"/>
              </a:tblGrid>
              <a:tr h="202312">
                <a:tc>
                  <a:txBody>
                    <a:bodyPr/>
                    <a:lstStyle/>
                    <a:p>
                      <a:pPr algn="ctr"/>
                      <a:r>
                        <a:rPr lang="en-US" sz="1170" dirty="0" smtClean="0">
                          <a:latin typeface="Arial" panose="020B0604020202020204" pitchFamily="34" charset="0"/>
                          <a:cs typeface="Arial" panose="020B0604020202020204" pitchFamily="34" charset="0"/>
                        </a:rPr>
                        <a:t>LO</a:t>
                      </a:r>
                      <a:endParaRPr lang="en-GB" sz="1170" dirty="0">
                        <a:latin typeface="Arial" panose="020B0604020202020204" pitchFamily="34" charset="0"/>
                        <a:cs typeface="Arial" panose="020B0604020202020204" pitchFamily="34" charset="0"/>
                      </a:endParaRPr>
                    </a:p>
                  </a:txBody>
                  <a:tcPr/>
                </a:tc>
                <a:tc>
                  <a:txBody>
                    <a:bodyPr/>
                    <a:lstStyle/>
                    <a:p>
                      <a:pPr algn="ctr"/>
                      <a:r>
                        <a:rPr lang="en-US" sz="1170" dirty="0" smtClean="0">
                          <a:latin typeface="Arial" panose="020B0604020202020204" pitchFamily="34" charset="0"/>
                          <a:cs typeface="Arial" panose="020B0604020202020204" pitchFamily="34" charset="0"/>
                        </a:rPr>
                        <a:t>Pass</a:t>
                      </a:r>
                      <a:endParaRPr lang="en-GB" sz="1170" dirty="0">
                        <a:latin typeface="Arial" panose="020B0604020202020204" pitchFamily="34" charset="0"/>
                        <a:cs typeface="Arial" panose="020B0604020202020204" pitchFamily="34" charset="0"/>
                      </a:endParaRPr>
                    </a:p>
                  </a:txBody>
                  <a:tcPr/>
                </a:tc>
                <a:tc>
                  <a:txBody>
                    <a:bodyPr/>
                    <a:lstStyle/>
                    <a:p>
                      <a:pPr algn="ctr"/>
                      <a:r>
                        <a:rPr lang="en-US" sz="1170" dirty="0" smtClean="0">
                          <a:latin typeface="Arial" panose="020B0604020202020204" pitchFamily="34" charset="0"/>
                          <a:cs typeface="Arial" panose="020B0604020202020204" pitchFamily="34" charset="0"/>
                        </a:rPr>
                        <a:t>Merit</a:t>
                      </a:r>
                      <a:endParaRPr lang="en-GB" sz="1170" dirty="0">
                        <a:latin typeface="Arial" panose="020B0604020202020204" pitchFamily="34" charset="0"/>
                        <a:cs typeface="Arial" panose="020B0604020202020204" pitchFamily="34" charset="0"/>
                      </a:endParaRPr>
                    </a:p>
                  </a:txBody>
                  <a:tcPr/>
                </a:tc>
                <a:tc>
                  <a:txBody>
                    <a:bodyPr/>
                    <a:lstStyle/>
                    <a:p>
                      <a:pPr algn="ctr"/>
                      <a:r>
                        <a:rPr lang="en-US" sz="1170" dirty="0" smtClean="0">
                          <a:latin typeface="Arial" panose="020B0604020202020204" pitchFamily="34" charset="0"/>
                          <a:cs typeface="Arial" panose="020B0604020202020204" pitchFamily="34" charset="0"/>
                        </a:rPr>
                        <a:t>Distinction</a:t>
                      </a:r>
                      <a:endParaRPr lang="en-GB" sz="1170" dirty="0">
                        <a:latin typeface="Arial" panose="020B0604020202020204" pitchFamily="34" charset="0"/>
                        <a:cs typeface="Arial" panose="020B0604020202020204" pitchFamily="34" charset="0"/>
                      </a:endParaRPr>
                    </a:p>
                  </a:txBody>
                  <a:tcPr/>
                </a:tc>
              </a:tr>
              <a:tr h="259229">
                <a:tc>
                  <a:txBody>
                    <a:bodyPr/>
                    <a:lstStyle/>
                    <a:p>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The assessment criteria are the Pass requirements for this unit.</a:t>
                      </a:r>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To achieve a Merit the evidence must show that, in addition to the pass criteria, the candidate is able to:</a:t>
                      </a:r>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To achieve a Distinction the evidence must show that, in addition to the pass and merit criteria, the candidate is able to:</a:t>
                      </a:r>
                      <a:endParaRPr lang="en-GB" sz="1170" dirty="0">
                        <a:latin typeface="Arial" panose="020B0604020202020204" pitchFamily="34" charset="0"/>
                        <a:cs typeface="Arial" panose="020B0604020202020204" pitchFamily="34" charset="0"/>
                      </a:endParaRPr>
                    </a:p>
                  </a:txBody>
                  <a:tcPr/>
                </a:tc>
              </a:tr>
              <a:tr h="259229">
                <a:tc>
                  <a:txBody>
                    <a:bodyPr/>
                    <a:lstStyle/>
                    <a:p>
                      <a:r>
                        <a:rPr lang="en-US" sz="1170" dirty="0" smtClean="0">
                          <a:latin typeface="Arial" panose="020B0604020202020204" pitchFamily="34" charset="0"/>
                          <a:cs typeface="Arial" panose="020B0604020202020204" pitchFamily="34" charset="0"/>
                        </a:rPr>
                        <a:t>1 - Understand the product development life cycle</a:t>
                      </a:r>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P1 - Outline the phases of the product development life cycle</a:t>
                      </a:r>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M1 - Compare and contrast different product development methodologies</a:t>
                      </a:r>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D1 - Assess the potential impact of constraints upon product development</a:t>
                      </a:r>
                      <a:endParaRPr lang="en-GB" sz="1170" dirty="0">
                        <a:latin typeface="Arial" panose="020B0604020202020204" pitchFamily="34" charset="0"/>
                        <a:cs typeface="Arial" panose="020B0604020202020204" pitchFamily="34" charset="0"/>
                      </a:endParaRPr>
                    </a:p>
                  </a:txBody>
                  <a:tcPr/>
                </a:tc>
              </a:tr>
              <a:tr h="685800">
                <a:tc rowSpan="2">
                  <a:txBody>
                    <a:bodyPr/>
                    <a:lstStyle/>
                    <a:p>
                      <a:r>
                        <a:rPr lang="en-US" sz="1170" dirty="0" smtClean="0">
                          <a:latin typeface="Arial" panose="020B0604020202020204" pitchFamily="34" charset="0"/>
                          <a:cs typeface="Arial" panose="020B0604020202020204" pitchFamily="34" charset="0"/>
                        </a:rPr>
                        <a:t>2 - Be able to design products that meet identified client requirements</a:t>
                      </a:r>
                      <a:endParaRPr lang="en-GB" sz="117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170" dirty="0" smtClean="0">
                          <a:latin typeface="Arial" panose="020B0604020202020204" pitchFamily="34" charset="0"/>
                          <a:cs typeface="Arial" panose="020B0604020202020204" pitchFamily="34" charset="0"/>
                        </a:rPr>
                        <a:t>P2* - Develop a product requirements specification to meet an identified client’s requirements</a:t>
                      </a:r>
                    </a:p>
                  </a:txBody>
                  <a:tcPr>
                    <a:solidFill>
                      <a:srgbClr val="FFC000"/>
                    </a:solidFill>
                  </a:tcPr>
                </a:tc>
                <a:tc>
                  <a:txBody>
                    <a:bodyPr/>
                    <a:lstStyle/>
                    <a:p>
                      <a:endParaRPr lang="en-GB" sz="1170" dirty="0">
                        <a:latin typeface="Arial" panose="020B0604020202020204" pitchFamily="34" charset="0"/>
                        <a:cs typeface="Arial" panose="020B0604020202020204" pitchFamily="34" charset="0"/>
                      </a:endParaRPr>
                    </a:p>
                  </a:txBody>
                  <a:tcPr>
                    <a:solidFill>
                      <a:srgbClr val="FFC000"/>
                    </a:solidFill>
                  </a:tcPr>
                </a:tc>
                <a:tc rowSpan="2">
                  <a:txBody>
                    <a:bodyPr/>
                    <a:lstStyle/>
                    <a:p>
                      <a:endParaRPr lang="en-GB" sz="1170" dirty="0">
                        <a:latin typeface="Arial" panose="020B0604020202020204" pitchFamily="34" charset="0"/>
                        <a:cs typeface="Arial" panose="020B0604020202020204" pitchFamily="34" charset="0"/>
                      </a:endParaRPr>
                    </a:p>
                  </a:txBody>
                  <a:tcPr>
                    <a:solidFill>
                      <a:srgbClr val="FFC000"/>
                    </a:solidFill>
                  </a:tcPr>
                </a:tc>
              </a:tr>
              <a:tr h="685800">
                <a:tc vMerge="1">
                  <a:txBody>
                    <a:bodyPr/>
                    <a:lstStyle/>
                    <a:p>
                      <a:endParaRPr lang="en-GB"/>
                    </a:p>
                  </a:txBody>
                  <a:tcPr/>
                </a:tc>
                <a:tc>
                  <a:txBody>
                    <a:bodyPr/>
                    <a:lstStyle/>
                    <a:p>
                      <a:r>
                        <a:rPr lang="en-US" sz="1170" dirty="0" smtClean="0">
                          <a:latin typeface="Arial" panose="020B0604020202020204" pitchFamily="34" charset="0"/>
                          <a:cs typeface="Arial" panose="020B0604020202020204" pitchFamily="34" charset="0"/>
                        </a:rPr>
                        <a:t>P3 - Present an outline of the design solutions to the identified client and obtain feedback</a:t>
                      </a:r>
                      <a:endParaRPr lang="en-GB" sz="117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170" dirty="0" smtClean="0">
                          <a:latin typeface="Arial" panose="020B0604020202020204" pitchFamily="34" charset="0"/>
                          <a:cs typeface="Arial" panose="020B0604020202020204" pitchFamily="34" charset="0"/>
                        </a:rPr>
                        <a:t>M2 - Agree the inclusion of features that extend or enhance the functionality of the chosen design solution with the identified client</a:t>
                      </a:r>
                      <a:endParaRPr lang="en-GB" sz="1170" dirty="0">
                        <a:latin typeface="Arial" panose="020B0604020202020204" pitchFamily="34" charset="0"/>
                        <a:cs typeface="Arial" panose="020B0604020202020204" pitchFamily="34" charset="0"/>
                      </a:endParaRPr>
                    </a:p>
                  </a:txBody>
                  <a:tcPr>
                    <a:solidFill>
                      <a:srgbClr val="FFC000"/>
                    </a:solidFill>
                  </a:tcPr>
                </a:tc>
                <a:tc vMerge="1">
                  <a:txBody>
                    <a:bodyPr/>
                    <a:lstStyle/>
                    <a:p>
                      <a:endParaRPr lang="en-GB"/>
                    </a:p>
                  </a:txBody>
                  <a:tcPr/>
                </a:tc>
              </a:tr>
              <a:tr h="320040">
                <a:tc rowSpan="2">
                  <a:txBody>
                    <a:bodyPr/>
                    <a:lstStyle/>
                    <a:p>
                      <a:r>
                        <a:rPr lang="en-US" sz="1170" dirty="0" smtClean="0">
                          <a:latin typeface="Arial" panose="020B0604020202020204" pitchFamily="34" charset="0"/>
                          <a:cs typeface="Arial" panose="020B0604020202020204" pitchFamily="34" charset="0"/>
                        </a:rPr>
                        <a:t>3 - Be able to implement and test products</a:t>
                      </a:r>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P4 - Develop the product in line with the agreed design solution</a:t>
                      </a:r>
                      <a:endParaRPr lang="en-GB" sz="1170" dirty="0">
                        <a:latin typeface="Arial" panose="020B0604020202020204" pitchFamily="34" charset="0"/>
                        <a:cs typeface="Arial" panose="020B0604020202020204" pitchFamily="34" charset="0"/>
                      </a:endParaRPr>
                    </a:p>
                  </a:txBody>
                  <a:tcPr/>
                </a:tc>
                <a:tc>
                  <a:txBody>
                    <a:bodyPr/>
                    <a:lstStyle/>
                    <a:p>
                      <a:endParaRPr lang="en-GB" sz="1170" dirty="0">
                        <a:latin typeface="Arial" panose="020B0604020202020204" pitchFamily="34" charset="0"/>
                        <a:cs typeface="Arial" panose="020B0604020202020204" pitchFamily="34" charset="0"/>
                      </a:endParaRPr>
                    </a:p>
                  </a:txBody>
                  <a:tcPr/>
                </a:tc>
                <a:tc rowSpan="2">
                  <a:txBody>
                    <a:bodyPr/>
                    <a:lstStyle/>
                    <a:p>
                      <a:endParaRPr lang="en-GB" sz="1170" dirty="0">
                        <a:latin typeface="Arial" panose="020B0604020202020204" pitchFamily="34" charset="0"/>
                        <a:cs typeface="Arial" panose="020B0604020202020204" pitchFamily="34" charset="0"/>
                      </a:endParaRPr>
                    </a:p>
                  </a:txBody>
                  <a:tcPr/>
                </a:tc>
              </a:tr>
              <a:tr h="320040">
                <a:tc vMerge="1">
                  <a:txBody>
                    <a:bodyPr/>
                    <a:lstStyle/>
                    <a:p>
                      <a:endParaRPr lang="en-GB"/>
                    </a:p>
                  </a:txBody>
                  <a:tcPr/>
                </a:tc>
                <a:tc>
                  <a:txBody>
                    <a:bodyPr/>
                    <a:lstStyle/>
                    <a:p>
                      <a:r>
                        <a:rPr lang="en-GB" sz="1170" dirty="0" smtClean="0">
                          <a:latin typeface="Arial" panose="020B0604020202020204" pitchFamily="34" charset="0"/>
                          <a:cs typeface="Arial" panose="020B0604020202020204" pitchFamily="34" charset="0"/>
                        </a:rPr>
                        <a:t>P5 - Conduct product testing</a:t>
                      </a:r>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M3 - Analyse the results of testing and recommend improvements and enhancements to the design solution</a:t>
                      </a:r>
                      <a:endParaRPr lang="en-GB" sz="1170" dirty="0">
                        <a:latin typeface="Arial" panose="020B0604020202020204" pitchFamily="34" charset="0"/>
                        <a:cs typeface="Arial" panose="020B0604020202020204" pitchFamily="34" charset="0"/>
                      </a:endParaRPr>
                    </a:p>
                  </a:txBody>
                  <a:tcPr/>
                </a:tc>
                <a:tc vMerge="1">
                  <a:txBody>
                    <a:bodyPr/>
                    <a:lstStyle/>
                    <a:p>
                      <a:endParaRPr lang="en-GB"/>
                    </a:p>
                  </a:txBody>
                  <a:tcPr/>
                </a:tc>
              </a:tr>
              <a:tr h="314766">
                <a:tc>
                  <a:txBody>
                    <a:bodyPr/>
                    <a:lstStyle/>
                    <a:p>
                      <a:r>
                        <a:rPr lang="en-US" sz="1170" dirty="0" smtClean="0">
                          <a:latin typeface="Arial" panose="020B0604020202020204" pitchFamily="34" charset="0"/>
                          <a:cs typeface="Arial" panose="020B0604020202020204" pitchFamily="34" charset="0"/>
                        </a:rPr>
                        <a:t>4 - Be able to carry out acceptance testing with clients</a:t>
                      </a:r>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P6 - Carry out acceptance testing for users in line with the agreed design solution</a:t>
                      </a:r>
                      <a:endParaRPr lang="en-GB" sz="1170" dirty="0">
                        <a:latin typeface="Arial" panose="020B0604020202020204" pitchFamily="34" charset="0"/>
                        <a:cs typeface="Arial" panose="020B0604020202020204" pitchFamily="34" charset="0"/>
                      </a:endParaRPr>
                    </a:p>
                  </a:txBody>
                  <a:tcPr/>
                </a:tc>
                <a:tc>
                  <a:txBody>
                    <a:bodyPr/>
                    <a:lstStyle/>
                    <a:p>
                      <a:endParaRPr lang="en-GB" sz="1170" dirty="0">
                        <a:latin typeface="Arial" panose="020B0604020202020204" pitchFamily="34" charset="0"/>
                        <a:cs typeface="Arial" panose="020B0604020202020204" pitchFamily="34" charset="0"/>
                      </a:endParaRPr>
                    </a:p>
                  </a:txBody>
                  <a:tcPr/>
                </a:tc>
                <a:tc>
                  <a:txBody>
                    <a:bodyPr/>
                    <a:lstStyle/>
                    <a:p>
                      <a:r>
                        <a:rPr lang="en-US" sz="1170" dirty="0" smtClean="0">
                          <a:latin typeface="Arial" panose="020B0604020202020204" pitchFamily="34" charset="0"/>
                          <a:cs typeface="Arial" panose="020B0604020202020204" pitchFamily="34" charset="0"/>
                        </a:rPr>
                        <a:t>D2  - Discuss with the identified client potential enhancements, upgrades and maintenance of the final product</a:t>
                      </a:r>
                      <a:endParaRPr lang="en-GB" sz="117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595170532"/>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896686833"/>
              </p:ext>
            </p:extLst>
          </p:nvPr>
        </p:nvGraphicFramePr>
        <p:xfrm>
          <a:off x="7182356" y="1052736"/>
          <a:ext cx="1638116" cy="562966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638116"/>
              </a:tblGrid>
              <a:tr h="417584">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103928">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I have a great product idea, can I make a million tomorrow</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What is a Patent and do I need one</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Has 3D printing revolutionised product creation</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Business techniques on extending product sales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is above the line and below the line</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What colour should my product be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If it is a virtual product, do I need to copyright it.</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236296" y="1052736"/>
            <a:ext cx="1512168" cy="3654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773888"/>
          </a:xfrm>
          <a:prstGeom prst="rect">
            <a:avLst/>
          </a:prstGeom>
        </p:spPr>
        <p:txBody>
          <a:bodyPr wrap="square">
            <a:spAutoFit/>
          </a:bodyPr>
          <a:lstStyle/>
          <a:p>
            <a:r>
              <a:rPr lang="en-US" sz="1420" dirty="0"/>
              <a:t>This LO is about learners carrying out the implementation phase and the first part of the testing phase, using the design solution agreed with the client in the previous LO and including an implementation plan and proposed acceptance test plan.</a:t>
            </a:r>
          </a:p>
          <a:p>
            <a:r>
              <a:rPr lang="en-US" sz="1420" b="1" dirty="0" smtClean="0"/>
              <a:t>P4 -</a:t>
            </a:r>
            <a:r>
              <a:rPr lang="en-US" sz="1420" dirty="0" smtClean="0"/>
              <a:t> </a:t>
            </a:r>
            <a:r>
              <a:rPr lang="en-US" sz="1420" dirty="0"/>
              <a:t>Learners must develop a product in line with the agreed design solution, following the implementation plan and keeping an implementation log. It is expected </a:t>
            </a:r>
            <a:r>
              <a:rPr lang="en-US" sz="1420" dirty="0" smtClean="0"/>
              <a:t>that the </a:t>
            </a:r>
            <a:r>
              <a:rPr lang="en-US" sz="1420" dirty="0"/>
              <a:t>product will be complete and that it will meet all aspects of the agreed design solution. Evidence of development will consist of the completed implementation log (e.g. the annotated implementation plan); other documentation (e.g. photos, videos, and screenshots) and the actual product. In addition, learners must test the product as it is being developed; evidence of this unit testing and integration testing could be included in the implementation log. The implementation log should show that unit testing and integration testing have taken place during implementation.</a:t>
            </a:r>
          </a:p>
          <a:p>
            <a:r>
              <a:rPr lang="en-US" sz="1420" b="1" dirty="0" smtClean="0"/>
              <a:t>P5 -</a:t>
            </a:r>
            <a:r>
              <a:rPr lang="en-US" sz="1420" dirty="0" smtClean="0"/>
              <a:t> </a:t>
            </a:r>
            <a:r>
              <a:rPr lang="en-US" sz="1420" dirty="0"/>
              <a:t>Learners must create a product test plan and use this to carry out testing of the completed product at the end of implementation. The product test plan must be sufficiently detailed to enable full testing against the agreed design specification. Learners must clearly evidence that a test plan has been created and followed.</a:t>
            </a:r>
          </a:p>
          <a:p>
            <a:r>
              <a:rPr lang="en-US" sz="1420" b="1" dirty="0" smtClean="0"/>
              <a:t>M3 -</a:t>
            </a:r>
            <a:r>
              <a:rPr lang="en-US" sz="1420" dirty="0" smtClean="0"/>
              <a:t> </a:t>
            </a:r>
            <a:r>
              <a:rPr lang="en-US" sz="1420" dirty="0"/>
              <a:t>Learners are required to analyse the results of testing. This could be the results of any testing carried out on the product, i.e. unit testing and integration testing during implementation or product testing against the agreed design solution. Furthermore, learners are required to recommend improvements and enhancements (at least one of each) to the product. The evidence should give details and a justification of all improvements and enhancements. Learners are not required to implement the improvements and enhancements; the focus of M3 is on the analysis of the test results and the further development ideas that flow from that.</a:t>
            </a:r>
            <a:endParaRPr lang="en-GB" sz="1420"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r>
              <a:rPr lang="en-US" sz="4000" dirty="0" smtClean="0"/>
              <a:t>Assessment Criteria</a:t>
            </a:r>
            <a:endParaRPr lang="en-GB" sz="4000" dirty="0"/>
          </a:p>
        </p:txBody>
      </p:sp>
    </p:spTree>
    <p:extLst>
      <p:ext uri="{BB962C8B-B14F-4D97-AF65-F5344CB8AC3E}">
        <p14:creationId xmlns:p14="http://schemas.microsoft.com/office/powerpoint/2010/main" val="1566753756"/>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9.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6DD945F-B7B0-4691-A0D0-E2EAD6DA23B3}">
  <ds:schemaRefs>
    <ds:schemaRef ds:uri="http://purl.org/dc/dcmitype/"/>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http://www.w3.org/XML/1998/namespace"/>
    <ds:schemaRef ds:uri="http://purl.org/dc/terms/"/>
  </ds:schemaRefs>
</ds:datastoreItem>
</file>

<file path=customXml/itemProps2.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Enderoth</Template>
  <TotalTime>43480</TotalTime>
  <Words>2476</Words>
  <Application>Microsoft Office PowerPoint</Application>
  <PresentationFormat>On-screen Show (4:3)</PresentationFormat>
  <Paragraphs>338</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Lucida Sans Unicode</vt:lpstr>
      <vt:lpstr>Times New Roman</vt:lpstr>
      <vt:lpstr>Verdana</vt:lpstr>
      <vt:lpstr>Wingdings 2</vt:lpstr>
      <vt:lpstr>Wingdings 3</vt:lpstr>
      <vt:lpstr>Enderoth</vt:lpstr>
      <vt:lpstr>PowerPoint Presentation</vt:lpstr>
      <vt:lpstr>Calculating the Points</vt:lpstr>
      <vt:lpstr>Calculating the Points</vt:lpstr>
      <vt:lpstr>Qualification Grade Table - Diploma</vt:lpstr>
      <vt:lpstr>Qualification Grade Table – Foundation Diploma</vt:lpstr>
      <vt:lpstr>Qualification Grade Table – Technical Diploma</vt:lpstr>
      <vt:lpstr>Calculating the Points</vt:lpstr>
      <vt:lpstr>Assessment Criteria</vt:lpstr>
      <vt:lpstr>Assessment Criteria</vt:lpstr>
      <vt:lpstr>P4.1 - Develop the product – Design Logs</vt:lpstr>
      <vt:lpstr>P4.2 - Testing the Product</vt:lpstr>
      <vt:lpstr>P4.3 - Develop the product – Implementation</vt:lpstr>
      <vt:lpstr>P5.1 - Conducting Product Testing</vt:lpstr>
      <vt:lpstr>M3.1 - Conducting Product Testing</vt:lpstr>
      <vt:lpstr>PowerPoint Presentation</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9.3</dc:title>
  <dc:subject>eBusiness</dc:subject>
  <dc:creator>Enderoth</dc:creator>
  <cp:lastModifiedBy>Stephen Rafferty</cp:lastModifiedBy>
  <cp:revision>1536</cp:revision>
  <cp:lastPrinted>2014-01-22T18:25:48Z</cp:lastPrinted>
  <dcterms:created xsi:type="dcterms:W3CDTF">2008-03-12T11:01:44Z</dcterms:created>
  <dcterms:modified xsi:type="dcterms:W3CDTF">2018-08-10T08:48:51Z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